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86" r:id="rId3"/>
    <p:sldId id="281" r:id="rId4"/>
    <p:sldId id="282" r:id="rId5"/>
    <p:sldId id="283" r:id="rId6"/>
    <p:sldId id="284" r:id="rId7"/>
    <p:sldId id="287" r:id="rId8"/>
    <p:sldId id="288" r:id="rId9"/>
    <p:sldId id="289" r:id="rId10"/>
    <p:sldId id="290" r:id="rId11"/>
    <p:sldId id="291" r:id="rId12"/>
  </p:sldIdLst>
  <p:sldSz cx="12192000" cy="6858000"/>
  <p:notesSz cx="6858000" cy="9144000"/>
  <p:embeddedFontLst>
    <p:embeddedFont>
      <p:font typeface="AsiaKSNM-M" panose="02020600000000000000" pitchFamily="18" charset="-127"/>
      <p:regular r:id="rId14"/>
    </p:embeddedFont>
    <p:embeddedFont>
      <p:font typeface="AsiaKYNSJG4-R" panose="02020600000000000000" pitchFamily="18" charset="-127"/>
      <p:regular r:id="rId15"/>
    </p:embeddedFont>
    <p:embeddedFont>
      <p:font typeface="AsiaKYNSJG5-R" panose="02020600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3F09"/>
    <a:srgbClr val="FF6969"/>
    <a:srgbClr val="F7D5CD"/>
    <a:srgbClr val="FBEBE8"/>
    <a:srgbClr val="FEE525"/>
    <a:srgbClr val="7C450E"/>
    <a:srgbClr val="FF4BFF"/>
    <a:srgbClr val="FFC9C9"/>
    <a:srgbClr val="2DEF60"/>
    <a:srgbClr val="3A1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9A0E-AAF6-4063-AD97-F506ADE0DFB3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C32C6-B57B-4310-8848-F1DFA2FA08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32C6-B57B-4310-8848-F1DFA2FA08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6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32C6-B57B-4310-8848-F1DFA2FA08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0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32C6-B57B-4310-8848-F1DFA2FA08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716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32C6-B57B-4310-8848-F1DFA2FA08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02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32C6-B57B-4310-8848-F1DFA2FA08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981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32C6-B57B-4310-8848-F1DFA2FA08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6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32C6-B57B-4310-8848-F1DFA2FA08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4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32C6-B57B-4310-8848-F1DFA2FA08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031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C32C6-B57B-4310-8848-F1DFA2FA08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6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4FD888E-3EC5-FE54-32CD-AC1950A91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67544-6665-8298-BDAB-5BAF631C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6632-E510-4800-B309-D24E9CFB358D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C8BDD-572A-3554-DE47-46C4A602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D22E495-B4FF-2512-7A21-D8C5A4FA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7502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46558-F4D6-8D3B-5A0D-3B7B3BDA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65405F-DD78-E5EB-893F-384A9B939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66CD5-74B1-E28B-FEDC-004F87B7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6BD51-0A7F-4910-8C54-AFA0CEF3D780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8E978-5C40-E271-2B1A-4094038C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010C0-E263-22FB-DD50-2602162E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3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FAFE17-97D7-3DBE-EC12-7BB2FA3F5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8C67FD-88B5-A84B-EC5D-493FCEFFD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38A631-EE2A-D176-E3BF-39B2D4C7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42A2-C51F-42F3-8A71-65DA636CEC2E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13418-933E-54A8-A80D-FE6C3650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00468-C6ED-0F00-EA53-E836DD9BE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6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3DABF-84F5-15A4-76F9-EE5B255D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D9A2F-EF36-396E-FA6C-DD2495757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9B68B-CA2B-3183-ECFF-E0F395EF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B6E1-9A1C-40EA-886E-57C8DCB7D329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F8E71-0E4F-47A1-A782-C990CB2E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48960-64BF-C839-3B27-0B93ABE1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9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AAFEC-C4CC-E347-CCB2-2FCAA9DE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84B3E4-4E52-C052-40FF-A6411D06D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EE60C9-1DCF-C324-0B42-D671DC8E1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0CA5-67AA-4C4C-8D83-5155045B2947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FE91F-3247-1840-B799-259A263A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44728-FBCA-8CC0-6C4D-781437BC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C8946-88D7-F3E9-D02D-DEFAB275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06A31-D797-D0C7-3FBD-9C272CDAC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236EC2-39E4-FEAC-C7F3-E6BC20741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F10593-D2E4-1CB0-9A69-85CB8A4E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D2D06-950C-4368-90A0-35B021D6945C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572B6-13D6-B425-3E43-36DAE968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9BFF81-BDF3-C67F-DBA9-E33CE92B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3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CFF20-729F-96B3-09CA-5AC8BB42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9B6406-1DAB-2BB1-803C-FD00799A4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354E7-A934-2131-3C49-B8E8C9114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0115DD-620A-9052-D7C7-6D8F5FC50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101A0C-CA5D-403D-AFF9-1B3472B31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F788CA-9382-6F14-CC89-F02CB102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2172-89B1-4557-AECA-4AA3E664B9B9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D020A2-ED3D-5B33-E012-55623346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89247B-B663-C0BB-7FD9-98177FD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2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CBDE5-2751-53BE-3580-0457738F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192BA8-D977-CD0F-3C3A-C96EEB80D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E0F7-D7AC-4738-B951-A5C6135A928B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580373-1843-D998-129C-97741DE2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7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3E8503-2732-7EE7-9F3D-67E4A872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6DB4-47AC-49AA-A3E6-2E33E9942A54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44B2A-4B82-4B05-2AEF-A560FD84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1756EFD3-045B-D973-00AF-7DCB3AA6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0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635EB-4888-E3A7-E68B-3266CF81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45438-77E6-D165-854B-7EFDCABE9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170005-34C2-53BC-1ADD-D441C2117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E32227-AF24-1093-D45E-3F6022F6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4E9-37A9-4FB4-B13C-98858E9FB933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1B26F5-1C1C-0A5A-41B0-ADEFDD12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60C0C1-C112-8D2C-4765-099361F8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9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2056-79A8-E01F-1F2F-0D477592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3C785D-515B-C6B5-9AB6-443201E66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768749-BEE2-1C04-B8FF-5880A4AB1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42293C-77BF-0515-245A-B938F7D0C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B6F0-1BBD-4F42-B79F-25549EFCD57C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7E595-3D65-FE99-810E-D6B588AD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B0543E-0BFA-5160-2AAA-689DD2E9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6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B4BA2E-419D-9B6D-A087-94D6E15C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441E4-603B-A925-E2ED-7C8DEE22D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29FE-4D09-5E95-2BED-B89A4D61D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AB4E5-BE9C-484A-AF85-264CFA1BAC60}" type="datetime1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E5E50-1376-683F-A6E3-FDC8AD4D7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4D881-F5A4-4637-1106-59FFA2F29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247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78310-3501-4C74-A088-ADC2C5027C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5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6.png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만화 영화, 동물 피규어, 유아 완구이(가) 표시된 사진&#10;&#10;자동 생성된 설명">
            <a:extLst>
              <a:ext uri="{FF2B5EF4-FFF2-40B4-BE49-F238E27FC236}">
                <a16:creationId xmlns:a16="http://schemas.microsoft.com/office/drawing/2014/main" id="{2E64190A-8043-C2E8-86EE-E87E40386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1046" y="2549628"/>
            <a:ext cx="5644662" cy="190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장난감, 만화 영화, 동물 피규어, 유아 완구이(가) 표시된 사진&#10;&#10;자동 생성된 설명">
            <a:extLst>
              <a:ext uri="{FF2B5EF4-FFF2-40B4-BE49-F238E27FC236}">
                <a16:creationId xmlns:a16="http://schemas.microsoft.com/office/drawing/2014/main" id="{2E64190A-8043-C2E8-86EE-E87E4038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5" r="52500" b="33120"/>
          <a:stretch/>
        </p:blipFill>
        <p:spPr>
          <a:xfrm>
            <a:off x="119740" y="1714676"/>
            <a:ext cx="5791200" cy="23739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67" y="4456003"/>
            <a:ext cx="3639607" cy="683953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64" y="5339094"/>
            <a:ext cx="3639607" cy="683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616153" y="5450239"/>
            <a:ext cx="119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5-R" panose="02020600000000000000" pitchFamily="18" charset="-127"/>
                <a:ea typeface="AsiaKYNSJG5-R" panose="02020600000000000000" pitchFamily="18" charset="-127"/>
              </a:rPr>
              <a:t>오가을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YNSJG5-R" panose="02020600000000000000" pitchFamily="18" charset="-127"/>
              <a:ea typeface="AsiaKYNSJG5-R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9056" y="4545375"/>
            <a:ext cx="312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5-R" panose="02020600000000000000" pitchFamily="18" charset="-127"/>
                <a:ea typeface="AsiaKYNSJG5-R" panose="02020600000000000000" pitchFamily="18" charset="-127"/>
              </a:rPr>
              <a:t>Unity 3D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5-R" panose="02020600000000000000" pitchFamily="18" charset="-127"/>
                <a:ea typeface="AsiaKYNSJG5-R" panose="02020600000000000000" pitchFamily="18" charset="-127"/>
              </a:rPr>
              <a:t>포트폴리오</a:t>
            </a:r>
          </a:p>
        </p:txBody>
      </p: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7457DDF8-4717-20C5-1FD3-EAF19FB35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97" y="1126300"/>
            <a:ext cx="2297885" cy="11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2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25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C16696-F524-634F-1389-0099531F22DD}"/>
              </a:ext>
            </a:extLst>
          </p:cNvPr>
          <p:cNvGrpSpPr/>
          <p:nvPr/>
        </p:nvGrpSpPr>
        <p:grpSpPr>
          <a:xfrm>
            <a:off x="14141" y="0"/>
            <a:ext cx="12188314" cy="6862620"/>
            <a:chOff x="762" y="-1"/>
            <a:chExt cx="12188314" cy="686262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E1755AB-90F3-047A-0B93-9757032F1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0"/>
              <a:ext cx="6095238" cy="514285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B6CD12A-62F1-27EA-08A3-9C66A8ED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38" y="-1"/>
              <a:ext cx="6095238" cy="5142857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9636969-C560-6E01-17D6-DEB6CC305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762" y="5142857"/>
              <a:ext cx="6095238" cy="171976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9E85F0B-AD30-ACD5-FF23-DC07D57A7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6089692" y="5142857"/>
              <a:ext cx="6095238" cy="1719762"/>
            </a:xfrm>
            <a:prstGeom prst="rect">
              <a:avLst/>
            </a:prstGeom>
          </p:spPr>
        </p:pic>
      </p:grp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695A9B2-28BE-DF15-7859-319484F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2285" y="6453668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2118194" y="644800"/>
            <a:ext cx="97218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32940" y="141470"/>
            <a:ext cx="438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 </a:t>
            </a:r>
            <a:r>
              <a:rPr lang="en-US" altLang="ko-KR" dirty="0">
                <a:solidFill>
                  <a:srgbClr val="FFFF00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(2024.05.27 ~ 2024.06.10)</a:t>
            </a:r>
            <a:endParaRPr lang="ko-KR" altLang="en-US" dirty="0">
              <a:solidFill>
                <a:srgbClr val="FFFF00"/>
              </a:solidFill>
              <a:latin typeface="AsiaKYNSJG5-R" panose="02020600000000000000" pitchFamily="18" charset="-127"/>
              <a:ea typeface="AsiaKYNSJG5-R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9810" y="182866"/>
            <a:ext cx="540675" cy="2865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41F3F7-1A7F-58ED-9C6E-ED2244C407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/>
          <a:stretch/>
        </p:blipFill>
        <p:spPr>
          <a:xfrm>
            <a:off x="0" y="-35299"/>
            <a:ext cx="2093687" cy="6928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B15168-177E-213F-CA36-94091C21F55E}"/>
              </a:ext>
            </a:extLst>
          </p:cNvPr>
          <p:cNvSpPr txBox="1"/>
          <p:nvPr/>
        </p:nvSpPr>
        <p:spPr>
          <a:xfrm>
            <a:off x="174367" y="351685"/>
            <a:ext cx="113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44A34-96D5-2930-B5DC-C161E450B962}"/>
              </a:ext>
            </a:extLst>
          </p:cNvPr>
          <p:cNvSpPr txBox="1"/>
          <p:nvPr/>
        </p:nvSpPr>
        <p:spPr>
          <a:xfrm>
            <a:off x="174367" y="1426903"/>
            <a:ext cx="12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시스템</a:t>
            </a:r>
          </a:p>
        </p:txBody>
      </p:sp>
      <p:pic>
        <p:nvPicPr>
          <p:cNvPr id="13" name="그림 12" descr="스크린샷, 노랑, 사각형이(가) 표시된 사진&#10;&#10;자동 생성된 설명">
            <a:extLst>
              <a:ext uri="{FF2B5EF4-FFF2-40B4-BE49-F238E27FC236}">
                <a16:creationId xmlns:a16="http://schemas.microsoft.com/office/drawing/2014/main" id="{4288C2DB-E4EB-5697-24AD-3F6C053AF1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8" b="2212"/>
          <a:stretch/>
        </p:blipFill>
        <p:spPr>
          <a:xfrm>
            <a:off x="0" y="4350041"/>
            <a:ext cx="1828856" cy="535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EB57A7-219C-2687-C6FD-5F307E63727C}"/>
              </a:ext>
            </a:extLst>
          </p:cNvPr>
          <p:cNvSpPr txBox="1"/>
          <p:nvPr/>
        </p:nvSpPr>
        <p:spPr>
          <a:xfrm>
            <a:off x="226989" y="3346438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메뉴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6E748-4E1D-E94F-FD9E-C15EFC5FCBF4}"/>
              </a:ext>
            </a:extLst>
          </p:cNvPr>
          <p:cNvSpPr txBox="1"/>
          <p:nvPr/>
        </p:nvSpPr>
        <p:spPr>
          <a:xfrm>
            <a:off x="204336" y="698353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게임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4FE7E-C416-0644-6FBD-CFA6EF4C4C00}"/>
              </a:ext>
            </a:extLst>
          </p:cNvPr>
          <p:cNvSpPr txBox="1"/>
          <p:nvPr/>
        </p:nvSpPr>
        <p:spPr>
          <a:xfrm>
            <a:off x="174367" y="1800610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시스템 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D0FC5-8D53-7052-6889-FF73354D20FA}"/>
              </a:ext>
            </a:extLst>
          </p:cNvPr>
          <p:cNvSpPr txBox="1"/>
          <p:nvPr/>
        </p:nvSpPr>
        <p:spPr>
          <a:xfrm>
            <a:off x="179527" y="2322261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배틀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A125A-C1CB-5E54-3877-C0B1A9579DB8}"/>
              </a:ext>
            </a:extLst>
          </p:cNvPr>
          <p:cNvSpPr txBox="1"/>
          <p:nvPr/>
        </p:nvSpPr>
        <p:spPr>
          <a:xfrm>
            <a:off x="175331" y="2846964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endParaRPr lang="ko-KR" altLang="en-US" sz="1400" dirty="0">
              <a:solidFill>
                <a:srgbClr val="7C450E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3404ED-3B9D-C8D1-D219-5789F421F8E3}"/>
              </a:ext>
            </a:extLst>
          </p:cNvPr>
          <p:cNvSpPr txBox="1"/>
          <p:nvPr/>
        </p:nvSpPr>
        <p:spPr>
          <a:xfrm>
            <a:off x="181737" y="4466375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개발 일정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470B85-8196-688F-9566-B730B961D433}"/>
              </a:ext>
            </a:extLst>
          </p:cNvPr>
          <p:cNvSpPr txBox="1"/>
          <p:nvPr/>
        </p:nvSpPr>
        <p:spPr>
          <a:xfrm>
            <a:off x="199058" y="4072253"/>
            <a:ext cx="189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7889914-8DE9-4608-9DCE-E6FEA25E3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369360"/>
              </p:ext>
            </p:extLst>
          </p:nvPr>
        </p:nvGraphicFramePr>
        <p:xfrm>
          <a:off x="2093687" y="703718"/>
          <a:ext cx="9863488" cy="2682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14142">
                  <a:extLst>
                    <a:ext uri="{9D8B030D-6E8A-4147-A177-3AD203B41FA5}">
                      <a16:colId xmlns:a16="http://schemas.microsoft.com/office/drawing/2014/main" val="2330783756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1165223997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4186379318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2593008460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1410629462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3579363090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3399999557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3491956130"/>
                    </a:ext>
                  </a:extLst>
                </a:gridCol>
              </a:tblGrid>
              <a:tr h="32015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05.27(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05.28(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화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05.29(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05.30(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05.31(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06.01(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토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06.02(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75985"/>
                  </a:ext>
                </a:extLst>
              </a:tr>
              <a:tr h="320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마리오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transform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설계 및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476636"/>
                  </a:ext>
                </a:extLst>
              </a:tr>
              <a:tr h="320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몬스터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transform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설계 및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28478"/>
                  </a:ext>
                </a:extLst>
              </a:tr>
              <a:tr h="320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배틀 진입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&amp;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배틀 복귀 세팅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25460"/>
                  </a:ext>
                </a:extLst>
              </a:tr>
              <a:tr h="320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배틀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–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몬스터 구조 설계 및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636767"/>
                  </a:ext>
                </a:extLst>
              </a:tr>
              <a:tr h="320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배틀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–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플레이어 몬스터 공격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80208"/>
                  </a:ext>
                </a:extLst>
              </a:tr>
              <a:tr h="320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배틀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–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액션 커맨드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02199"/>
                  </a:ext>
                </a:extLst>
              </a:tr>
              <a:tr h="3201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배틀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– </a:t>
                      </a:r>
                      <a:r>
                        <a:rPr lang="ko-KR" altLang="en-US" sz="1200" dirty="0" err="1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대미지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캐릭터 정보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UI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7D5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20267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4ED47FD-774A-5212-740F-751404299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15658"/>
              </p:ext>
            </p:extLst>
          </p:nvPr>
        </p:nvGraphicFramePr>
        <p:xfrm>
          <a:off x="2093687" y="3428999"/>
          <a:ext cx="9863488" cy="335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14142">
                  <a:extLst>
                    <a:ext uri="{9D8B030D-6E8A-4147-A177-3AD203B41FA5}">
                      <a16:colId xmlns:a16="http://schemas.microsoft.com/office/drawing/2014/main" val="2330783756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1165223997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4186379318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2593008460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1410629462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3579363090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3399999557"/>
                    </a:ext>
                  </a:extLst>
                </a:gridCol>
                <a:gridCol w="978478">
                  <a:extLst>
                    <a:ext uri="{9D8B030D-6E8A-4147-A177-3AD203B41FA5}">
                      <a16:colId xmlns:a16="http://schemas.microsoft.com/office/drawing/2014/main" val="34919561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06.03(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06.04(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화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06.05(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06.06(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06.07(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06.08(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토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06.09~10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75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배틀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–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마법 공격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476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배틀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–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아이템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기타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콤보 게이지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28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배틀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–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도우미 </a:t>
                      </a:r>
                      <a:r>
                        <a:rPr lang="ko-KR" altLang="en-US" sz="1200" dirty="0" err="1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키노피오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7D5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2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레벨업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Scene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636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Scene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이동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7D5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80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상점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BE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02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메뉴</a:t>
                      </a:r>
                      <a:r>
                        <a:rPr lang="en-US" altLang="ko-KR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UI </a:t>
                      </a:r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7D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202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사운드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BEB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BE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26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버그 </a:t>
                      </a:r>
                      <a:r>
                        <a:rPr lang="ko-KR" altLang="en-US" sz="1200" dirty="0" err="1">
                          <a:latin typeface="AsiaKSNM-M" panose="02020600000000000000" pitchFamily="18" charset="-127"/>
                          <a:ea typeface="AsiaKSNM-M" panose="02020600000000000000" pitchFamily="18" charset="-127"/>
                        </a:rPr>
                        <a:t>픽스</a:t>
                      </a:r>
                      <a:endParaRPr lang="ko-KR" altLang="en-US" sz="1200" dirty="0">
                        <a:latin typeface="AsiaKSNM-M" panose="02020600000000000000" pitchFamily="18" charset="-127"/>
                        <a:ea typeface="AsiaKSNM-M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7D5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7D5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FF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638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14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만화 영화, 그래픽이(가) 표시된 사진&#10;&#10;자동 생성된 설명">
            <a:extLst>
              <a:ext uri="{FF2B5EF4-FFF2-40B4-BE49-F238E27FC236}">
                <a16:creationId xmlns:a16="http://schemas.microsoft.com/office/drawing/2014/main" id="{82B36B32-56E2-C332-2754-375823FF9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8" b="10707"/>
          <a:stretch/>
        </p:blipFill>
        <p:spPr>
          <a:xfrm>
            <a:off x="0" y="540327"/>
            <a:ext cx="12192000" cy="63176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F66CE8-83A0-D072-2F2E-1264AD5C77A5}"/>
              </a:ext>
            </a:extLst>
          </p:cNvPr>
          <p:cNvSpPr/>
          <p:nvPr/>
        </p:nvSpPr>
        <p:spPr>
          <a:xfrm>
            <a:off x="-120073" y="-73891"/>
            <a:ext cx="12404437" cy="8682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20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2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4141" y="0"/>
            <a:ext cx="12188314" cy="6862620"/>
            <a:chOff x="762" y="-1"/>
            <a:chExt cx="12188314" cy="686262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0"/>
              <a:ext cx="6095238" cy="514285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38" y="-1"/>
              <a:ext cx="6095238" cy="514285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762" y="5142857"/>
              <a:ext cx="6095238" cy="171976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6089692" y="5142857"/>
              <a:ext cx="6095238" cy="17197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2D960B-BDE4-2169-F957-7B908083DCFD}"/>
              </a:ext>
            </a:extLst>
          </p:cNvPr>
          <p:cNvSpPr txBox="1"/>
          <p:nvPr/>
        </p:nvSpPr>
        <p:spPr>
          <a:xfrm>
            <a:off x="4998209" y="3551751"/>
            <a:ext cx="428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Super Mario RPG(2023, Nintendo | Square Enix)</a:t>
            </a:r>
            <a:endParaRPr lang="ko-KR" altLang="en-US" sz="1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SNM-M" panose="02020600000000000000" pitchFamily="18" charset="-127"/>
              <a:ea typeface="AsiaKSNM-M" panose="02020600000000000000" pitchFamily="18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695A9B2-28BE-DF15-7859-319484F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386" y="6356350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60" name="직선 연결선 59"/>
          <p:cNvCxnSpPr>
            <a:cxnSpLocks/>
          </p:cNvCxnSpPr>
          <p:nvPr/>
        </p:nvCxnSpPr>
        <p:spPr>
          <a:xfrm>
            <a:off x="2345488" y="3980545"/>
            <a:ext cx="96802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40" y="878194"/>
            <a:ext cx="3068129" cy="172582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557" y="1979707"/>
            <a:ext cx="2078112" cy="1904936"/>
          </a:xfrm>
          <a:prstGeom prst="rect">
            <a:avLst/>
          </a:prstGeom>
        </p:spPr>
      </p:pic>
      <p:pic>
        <p:nvPicPr>
          <p:cNvPr id="17" name="그림 16" descr="장난감, 만화 영화, 동물 피규어, 유아 완구이(가) 표시된 사진&#10;&#10;자동 생성된 설명">
            <a:extLst>
              <a:ext uri="{FF2B5EF4-FFF2-40B4-BE49-F238E27FC236}">
                <a16:creationId xmlns:a16="http://schemas.microsoft.com/office/drawing/2014/main" id="{65A5EF0E-0814-0C63-5054-FA188352BFE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66" y="712843"/>
            <a:ext cx="4925448" cy="2770564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87" y="87864"/>
            <a:ext cx="529643" cy="49569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/>
          <a:stretch/>
        </p:blipFill>
        <p:spPr>
          <a:xfrm>
            <a:off x="0" y="-35299"/>
            <a:ext cx="2093687" cy="692859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74367" y="351685"/>
            <a:ext cx="113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4367" y="1426903"/>
            <a:ext cx="12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시스템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4367" y="1800610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813F09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시스템 기획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79527" y="2322261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배틀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75331" y="2846964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endParaRPr lang="ko-KR" altLang="en-US" sz="1400" dirty="0">
              <a:solidFill>
                <a:srgbClr val="7C450E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6989" y="3346438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메뉴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81737" y="4466375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개발 일정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9058" y="4072253"/>
            <a:ext cx="189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</a:t>
            </a:r>
          </a:p>
        </p:txBody>
      </p:sp>
      <p:cxnSp>
        <p:nvCxnSpPr>
          <p:cNvPr id="88" name="직선 연결선 87"/>
          <p:cNvCxnSpPr>
            <a:cxnSpLocks/>
          </p:cNvCxnSpPr>
          <p:nvPr/>
        </p:nvCxnSpPr>
        <p:spPr>
          <a:xfrm>
            <a:off x="2110797" y="623147"/>
            <a:ext cx="99149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스크린샷, 노랑, 사각형이(가) 표시된 사진&#10;&#10;자동 생성된 설명">
            <a:extLst>
              <a:ext uri="{FF2B5EF4-FFF2-40B4-BE49-F238E27FC236}">
                <a16:creationId xmlns:a16="http://schemas.microsoft.com/office/drawing/2014/main" id="{6CA7D7B1-1DA4-FDF1-FF6A-4FC7B4796C3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8" b="2212"/>
          <a:stretch/>
        </p:blipFill>
        <p:spPr>
          <a:xfrm>
            <a:off x="0" y="613360"/>
            <a:ext cx="1828856" cy="53556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661543" y="155133"/>
            <a:ext cx="25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04336" y="698353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게임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720401-9642-3199-C349-330EBD904DCC}"/>
              </a:ext>
            </a:extLst>
          </p:cNvPr>
          <p:cNvSpPr txBox="1"/>
          <p:nvPr/>
        </p:nvSpPr>
        <p:spPr>
          <a:xfrm>
            <a:off x="2913039" y="4118955"/>
            <a:ext cx="8460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슈퍼 </a:t>
            </a:r>
            <a:r>
              <a:rPr lang="ko-KR" altLang="en-US" sz="2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마리오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 주요 시리즈 중 하나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로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1996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년도에 발매되었던 슈퍼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마리오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RPG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를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2023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년도에 리메이크하였음</a:t>
            </a:r>
          </a:p>
        </p:txBody>
      </p:sp>
      <p:pic>
        <p:nvPicPr>
          <p:cNvPr id="19" name="그림 18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A7433593-3D53-20C1-8407-D58C39F8094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12" y="4194651"/>
            <a:ext cx="446672" cy="4443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DEA723-55B6-5C2B-42B6-7E950A9579D4}"/>
              </a:ext>
            </a:extLst>
          </p:cNvPr>
          <p:cNvSpPr txBox="1"/>
          <p:nvPr/>
        </p:nvSpPr>
        <p:spPr>
          <a:xfrm>
            <a:off x="3027082" y="5121533"/>
            <a:ext cx="7619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마리오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 게임으로 많이 알려진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횡스크롤의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플랫포머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 게임이 아닌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턴제로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 운영되는 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ARPG 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장르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SNM-M" panose="02020600000000000000" pitchFamily="18" charset="-127"/>
                <a:ea typeface="AsiaKSNM-M" panose="02020600000000000000" pitchFamily="18" charset="-127"/>
              </a:rPr>
              <a:t>라는 것이 특징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30" y="6126951"/>
            <a:ext cx="371429" cy="38095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913039" y="6112709"/>
            <a:ext cx="777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ARPG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(Action Role-Playing Game)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13039" y="6435670"/>
            <a:ext cx="6862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단순히 커맨드 조작 만을 하는 것이 아니라 직접 캐릭터를 조작하는 게임의 장르</a:t>
            </a:r>
          </a:p>
        </p:txBody>
      </p:sp>
      <p:pic>
        <p:nvPicPr>
          <p:cNvPr id="69" name="그림 68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A7433593-3D53-20C1-8407-D58C39F8094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12" y="5194929"/>
            <a:ext cx="446672" cy="4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C6F617-2611-7139-BA11-BD9CFB0EEA2B}"/>
              </a:ext>
            </a:extLst>
          </p:cNvPr>
          <p:cNvGrpSpPr/>
          <p:nvPr/>
        </p:nvGrpSpPr>
        <p:grpSpPr>
          <a:xfrm>
            <a:off x="14141" y="0"/>
            <a:ext cx="12188314" cy="6862620"/>
            <a:chOff x="762" y="-1"/>
            <a:chExt cx="12188314" cy="686262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D39BE41-0BCC-91A9-1DBF-00D28FFF1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0"/>
              <a:ext cx="6095238" cy="514285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C30ED77-54E5-4749-ACDC-F3091F571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38" y="-1"/>
              <a:ext cx="6095238" cy="514285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782443B-5907-F480-61C8-89F6BF93D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762" y="5142857"/>
              <a:ext cx="6095238" cy="171976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AD2CC6A-EBC5-AC87-B116-4ACF211A5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6089692" y="5142857"/>
              <a:ext cx="6095238" cy="1719762"/>
            </a:xfrm>
            <a:prstGeom prst="rect">
              <a:avLst/>
            </a:prstGeom>
          </p:spPr>
        </p:pic>
      </p:grp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695A9B2-28BE-DF15-7859-319484F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907" y="6324685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2170816" y="613135"/>
            <a:ext cx="97256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85562" y="109805"/>
            <a:ext cx="25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시스템 기획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44" y="502"/>
            <a:ext cx="564652" cy="58793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894861F-909F-D9E9-DEA8-67B186648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2549" y="1198845"/>
            <a:ext cx="2224261" cy="1251815"/>
          </a:xfrm>
          <a:prstGeom prst="rect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BD6FA5F-ECC6-D48D-C28B-1511CBA24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181" y="1212169"/>
            <a:ext cx="2227899" cy="1253577"/>
          </a:xfrm>
          <a:prstGeom prst="rect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16" y="669616"/>
            <a:ext cx="2475813" cy="459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1257" y="704312"/>
            <a:ext cx="121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머시로드</a:t>
            </a:r>
            <a:endParaRPr lang="ko-KR" altLang="en-US" dirty="0">
              <a:solidFill>
                <a:schemeClr val="bg1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22" y="2733066"/>
            <a:ext cx="2475813" cy="45905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22563" y="2767762"/>
            <a:ext cx="121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버섯 성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256F3D0-4729-9F16-98E5-8FDEEC4601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8740" y="3268928"/>
            <a:ext cx="2318981" cy="1302834"/>
          </a:xfrm>
          <a:prstGeom prst="rect">
            <a:avLst/>
          </a:prstGeom>
          <a:ln w="19050">
            <a:solidFill>
              <a:srgbClr val="FF3B3B"/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9581018-E7F5-4EF1-06B6-7821341FD2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735" y="3251985"/>
            <a:ext cx="2309424" cy="1302834"/>
          </a:xfrm>
          <a:prstGeom prst="rect">
            <a:avLst/>
          </a:prstGeom>
          <a:ln w="19050">
            <a:solidFill>
              <a:srgbClr val="FF3B3B"/>
            </a:solidFill>
          </a:ln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36" y="4811497"/>
            <a:ext cx="2475813" cy="459056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863777" y="4846193"/>
            <a:ext cx="121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시프로드</a:t>
            </a:r>
            <a:endParaRPr lang="ko-KR" altLang="en-US" dirty="0">
              <a:solidFill>
                <a:schemeClr val="bg1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ABD6FA5F-ECC6-D48D-C28B-1511CBA24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7676" y="5355508"/>
            <a:ext cx="2265870" cy="1274747"/>
          </a:xfrm>
          <a:prstGeom prst="rect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</p:pic>
      <p:cxnSp>
        <p:nvCxnSpPr>
          <p:cNvPr id="79" name="직선 연결선 78"/>
          <p:cNvCxnSpPr>
            <a:cxnSpLocks/>
          </p:cNvCxnSpPr>
          <p:nvPr/>
        </p:nvCxnSpPr>
        <p:spPr>
          <a:xfrm>
            <a:off x="2213336" y="2640517"/>
            <a:ext cx="9683100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023306" y="4704844"/>
            <a:ext cx="8873130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044506B-A2EE-A503-F8A6-6824DF0B9D6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/>
          <a:stretch/>
        </p:blipFill>
        <p:spPr>
          <a:xfrm>
            <a:off x="0" y="-35299"/>
            <a:ext cx="2093687" cy="6928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B0B064-11B7-D140-89AE-E665445DB1B9}"/>
              </a:ext>
            </a:extLst>
          </p:cNvPr>
          <p:cNvSpPr txBox="1"/>
          <p:nvPr/>
        </p:nvSpPr>
        <p:spPr>
          <a:xfrm>
            <a:off x="174367" y="351685"/>
            <a:ext cx="113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7909A-2D47-39BC-6A48-A4286CC5CF04}"/>
              </a:ext>
            </a:extLst>
          </p:cNvPr>
          <p:cNvSpPr txBox="1"/>
          <p:nvPr/>
        </p:nvSpPr>
        <p:spPr>
          <a:xfrm>
            <a:off x="174367" y="1426903"/>
            <a:ext cx="12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DBE298-7B2C-5C0C-5B2F-26877979372D}"/>
              </a:ext>
            </a:extLst>
          </p:cNvPr>
          <p:cNvSpPr txBox="1"/>
          <p:nvPr/>
        </p:nvSpPr>
        <p:spPr>
          <a:xfrm>
            <a:off x="179527" y="2322261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배틀</a:t>
            </a:r>
          </a:p>
        </p:txBody>
      </p:sp>
      <p:pic>
        <p:nvPicPr>
          <p:cNvPr id="20" name="그림 19" descr="스크린샷, 노랑, 사각형이(가) 표시된 사진&#10;&#10;자동 생성된 설명">
            <a:extLst>
              <a:ext uri="{FF2B5EF4-FFF2-40B4-BE49-F238E27FC236}">
                <a16:creationId xmlns:a16="http://schemas.microsoft.com/office/drawing/2014/main" id="{650D1908-58AE-FD34-C648-F516B4B650E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8" b="2212"/>
          <a:stretch/>
        </p:blipFill>
        <p:spPr>
          <a:xfrm>
            <a:off x="0" y="1703187"/>
            <a:ext cx="1828856" cy="535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86DF0-EB67-9C1A-6873-E63F2D1C3D6F}"/>
              </a:ext>
            </a:extLst>
          </p:cNvPr>
          <p:cNvSpPr txBox="1"/>
          <p:nvPr/>
        </p:nvSpPr>
        <p:spPr>
          <a:xfrm>
            <a:off x="175331" y="2846964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endParaRPr lang="ko-KR" altLang="en-US" sz="1400" dirty="0">
              <a:solidFill>
                <a:srgbClr val="7C450E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3A18FC-E87D-0925-7740-2DD6BE1CDC4B}"/>
              </a:ext>
            </a:extLst>
          </p:cNvPr>
          <p:cNvSpPr txBox="1"/>
          <p:nvPr/>
        </p:nvSpPr>
        <p:spPr>
          <a:xfrm>
            <a:off x="226989" y="3346438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메뉴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2B2BB3-56EB-1A9E-756F-028C3E5FB03E}"/>
              </a:ext>
            </a:extLst>
          </p:cNvPr>
          <p:cNvSpPr txBox="1"/>
          <p:nvPr/>
        </p:nvSpPr>
        <p:spPr>
          <a:xfrm>
            <a:off x="204336" y="698353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게임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AE07B-24F0-F07B-2DA9-5D2ED1CA5365}"/>
              </a:ext>
            </a:extLst>
          </p:cNvPr>
          <p:cNvSpPr txBox="1"/>
          <p:nvPr/>
        </p:nvSpPr>
        <p:spPr>
          <a:xfrm>
            <a:off x="174367" y="1800610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시스템 기획</a:t>
            </a:r>
          </a:p>
        </p:txBody>
      </p:sp>
      <p:pic>
        <p:nvPicPr>
          <p:cNvPr id="86" name="그림 85" descr="장난감, 동물 피규어, 만화 영화이(가) 표시된 사진&#10;&#10;자동 생성된 설명">
            <a:extLst>
              <a:ext uri="{FF2B5EF4-FFF2-40B4-BE49-F238E27FC236}">
                <a16:creationId xmlns:a16="http://schemas.microsoft.com/office/drawing/2014/main" id="{54DC23E2-0AD9-46AB-CF8A-55936AAAB5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82" y="1878405"/>
            <a:ext cx="426281" cy="523378"/>
          </a:xfrm>
          <a:prstGeom prst="rect">
            <a:avLst/>
          </a:prstGeom>
        </p:spPr>
      </p:pic>
      <p:pic>
        <p:nvPicPr>
          <p:cNvPr id="88" name="그림 87" descr="장난감, 새, 만화 영화이(가) 표시된 사진&#10;&#10;자동 생성된 설명">
            <a:extLst>
              <a:ext uri="{FF2B5EF4-FFF2-40B4-BE49-F238E27FC236}">
                <a16:creationId xmlns:a16="http://schemas.microsoft.com/office/drawing/2014/main" id="{CB45BCAA-040F-14B7-C0E4-F412A7691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81" y="1784422"/>
            <a:ext cx="477843" cy="616417"/>
          </a:xfrm>
          <a:prstGeom prst="rect">
            <a:avLst/>
          </a:prstGeom>
        </p:spPr>
      </p:pic>
      <p:pic>
        <p:nvPicPr>
          <p:cNvPr id="90" name="그림 89" descr="장난감, 만화 영화, 동물 피규어이(가) 표시된 사진&#10;&#10;자동 생성된 설명">
            <a:extLst>
              <a:ext uri="{FF2B5EF4-FFF2-40B4-BE49-F238E27FC236}">
                <a16:creationId xmlns:a16="http://schemas.microsoft.com/office/drawing/2014/main" id="{781A4232-09BD-D381-E7CE-AA8FD4F70A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54" y="1834085"/>
            <a:ext cx="522354" cy="566754"/>
          </a:xfrm>
          <a:prstGeom prst="rect">
            <a:avLst/>
          </a:prstGeom>
        </p:spPr>
      </p:pic>
      <p:pic>
        <p:nvPicPr>
          <p:cNvPr id="91" name="그림 90" descr="장난감, 동물 피규어, 만화 영화이(가) 표시된 사진&#10;&#10;자동 생성된 설명">
            <a:extLst>
              <a:ext uri="{FF2B5EF4-FFF2-40B4-BE49-F238E27FC236}">
                <a16:creationId xmlns:a16="http://schemas.microsoft.com/office/drawing/2014/main" id="{CB1A74FA-279F-DB49-D7ED-6F306ADE6E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35" y="5692615"/>
            <a:ext cx="680957" cy="836064"/>
          </a:xfrm>
          <a:prstGeom prst="rect">
            <a:avLst/>
          </a:prstGeom>
        </p:spPr>
      </p:pic>
      <p:pic>
        <p:nvPicPr>
          <p:cNvPr id="93" name="그림 92" descr="장난감, 만화 영화, 스마일리, 이모티콘이(가) 표시된 사진&#10;&#10;자동 생성된 설명">
            <a:extLst>
              <a:ext uri="{FF2B5EF4-FFF2-40B4-BE49-F238E27FC236}">
                <a16:creationId xmlns:a16="http://schemas.microsoft.com/office/drawing/2014/main" id="{E6D9D29A-96BB-D2C7-8D3F-77FBFF5359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16" y="5580870"/>
            <a:ext cx="807886" cy="906628"/>
          </a:xfrm>
          <a:prstGeom prst="rect">
            <a:avLst/>
          </a:prstGeom>
        </p:spPr>
      </p:pic>
      <p:pic>
        <p:nvPicPr>
          <p:cNvPr id="95" name="그림 94" descr="장난감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A3786A2D-AB03-1F41-7408-3432D17C37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1" y="883165"/>
            <a:ext cx="1787491" cy="1630191"/>
          </a:xfrm>
          <a:prstGeom prst="rect">
            <a:avLst/>
          </a:prstGeom>
        </p:spPr>
      </p:pic>
      <p:pic>
        <p:nvPicPr>
          <p:cNvPr id="97" name="그림 96" descr="스크린샷, 직사각형, 다채로움, 오렌지이(가) 표시된 사진&#10;&#10;자동 생성된 설명">
            <a:extLst>
              <a:ext uri="{FF2B5EF4-FFF2-40B4-BE49-F238E27FC236}">
                <a16:creationId xmlns:a16="http://schemas.microsoft.com/office/drawing/2014/main" id="{5650855F-0B31-9B74-D766-C524748885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46" y="1165849"/>
            <a:ext cx="2890721" cy="486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3730" y="1189548"/>
            <a:ext cx="18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보스 이벤트 발생</a:t>
            </a:r>
          </a:p>
        </p:txBody>
      </p:sp>
      <p:pic>
        <p:nvPicPr>
          <p:cNvPr id="98" name="그림 97" descr="스크린샷, 직사각형, 다채로움, 오렌지이(가) 표시된 사진&#10;&#10;자동 생성된 설명">
            <a:extLst>
              <a:ext uri="{FF2B5EF4-FFF2-40B4-BE49-F238E27FC236}">
                <a16:creationId xmlns:a16="http://schemas.microsoft.com/office/drawing/2014/main" id="{387325CE-9817-DC5A-03EA-3CB32A6C24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68" y="3218196"/>
            <a:ext cx="2890721" cy="48685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9002457-A280-EB3C-2E8A-ECD2EB8AA0D7}"/>
              </a:ext>
            </a:extLst>
          </p:cNvPr>
          <p:cNvSpPr txBox="1"/>
          <p:nvPr/>
        </p:nvSpPr>
        <p:spPr>
          <a:xfrm>
            <a:off x="7439354" y="3241895"/>
            <a:ext cx="18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상점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이용 가능</a:t>
            </a:r>
          </a:p>
        </p:txBody>
      </p:sp>
      <p:pic>
        <p:nvPicPr>
          <p:cNvPr id="101" name="그림 100" descr="장난감, 만화 영화, 동물 피규어, 봉제 인형이(가) 표시된 사진&#10;&#10;자동 생성된 설명">
            <a:extLst>
              <a:ext uri="{FF2B5EF4-FFF2-40B4-BE49-F238E27FC236}">
                <a16:creationId xmlns:a16="http://schemas.microsoft.com/office/drawing/2014/main" id="{7A550AF6-E574-8291-56C2-166F8B6690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34" y="3117943"/>
            <a:ext cx="1484584" cy="1406448"/>
          </a:xfrm>
          <a:prstGeom prst="rect">
            <a:avLst/>
          </a:prstGeom>
        </p:spPr>
      </p:pic>
      <p:pic>
        <p:nvPicPr>
          <p:cNvPr id="102" name="그림 101" descr="스크린샷, 직사각형, 다채로움, 오렌지이(가) 표시된 사진&#10;&#10;자동 생성된 설명">
            <a:extLst>
              <a:ext uri="{FF2B5EF4-FFF2-40B4-BE49-F238E27FC236}">
                <a16:creationId xmlns:a16="http://schemas.microsoft.com/office/drawing/2014/main" id="{01B9409B-F78F-2E51-E2D4-9AE5EBD962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80" y="3805811"/>
            <a:ext cx="2890721" cy="486858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888845E-381A-915C-A011-9A181F189E63}"/>
              </a:ext>
            </a:extLst>
          </p:cNvPr>
          <p:cNvSpPr txBox="1"/>
          <p:nvPr/>
        </p:nvSpPr>
        <p:spPr>
          <a:xfrm>
            <a:off x="7423164" y="3829510"/>
            <a:ext cx="258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동료 추가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(2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인 전투 전환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F743C3C-5E0E-24BB-157C-154462E87F8A}"/>
              </a:ext>
            </a:extLst>
          </p:cNvPr>
          <p:cNvSpPr txBox="1"/>
          <p:nvPr/>
        </p:nvSpPr>
        <p:spPr>
          <a:xfrm>
            <a:off x="181737" y="4466375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개발 일정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D323383-F36E-89B8-40B0-F511F5476ADE}"/>
              </a:ext>
            </a:extLst>
          </p:cNvPr>
          <p:cNvSpPr txBox="1"/>
          <p:nvPr/>
        </p:nvSpPr>
        <p:spPr>
          <a:xfrm>
            <a:off x="199058" y="4072253"/>
            <a:ext cx="189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0337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84E7E2-D1F8-2DA4-2EBA-2579EF3E8649}"/>
              </a:ext>
            </a:extLst>
          </p:cNvPr>
          <p:cNvGrpSpPr/>
          <p:nvPr/>
        </p:nvGrpSpPr>
        <p:grpSpPr>
          <a:xfrm>
            <a:off x="14141" y="0"/>
            <a:ext cx="12188314" cy="6862620"/>
            <a:chOff x="762" y="-1"/>
            <a:chExt cx="12188314" cy="686262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8D0E78-8ADC-F778-4B99-2E738CF82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0"/>
              <a:ext cx="6095238" cy="514285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F37E241-C9F6-C375-09F0-CAC614433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38" y="-1"/>
              <a:ext cx="6095238" cy="514285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DD99AB1-87BC-09F8-75A1-B149BCE63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762" y="5142857"/>
              <a:ext cx="6095238" cy="171976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9B4B70E-5415-5E19-5077-D8028CA71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6089692" y="5142857"/>
              <a:ext cx="6095238" cy="1719762"/>
            </a:xfrm>
            <a:prstGeom prst="rect">
              <a:avLst/>
            </a:prstGeom>
          </p:spPr>
        </p:pic>
      </p:grp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695A9B2-28BE-DF15-7859-319484F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2051" y="6453668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2087960" y="644800"/>
            <a:ext cx="982694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02706" y="141470"/>
            <a:ext cx="25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배틀</a:t>
            </a:r>
            <a:r>
              <a:rPr lang="en-US" altLang="ko-KR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(1)</a:t>
            </a:r>
            <a:endParaRPr lang="ko-KR" altLang="en-US" dirty="0">
              <a:solidFill>
                <a:schemeClr val="bg1"/>
              </a:solidFill>
              <a:latin typeface="AsiaKYNSJG5-R" panose="02020600000000000000" pitchFamily="18" charset="-127"/>
              <a:ea typeface="AsiaKYNSJG5-R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88" y="64984"/>
            <a:ext cx="564652" cy="52230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0" t="26405" r="30872" b="16982"/>
          <a:stretch/>
        </p:blipFill>
        <p:spPr>
          <a:xfrm>
            <a:off x="2130480" y="1263629"/>
            <a:ext cx="2105892" cy="2074769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60" y="672540"/>
            <a:ext cx="5514624" cy="414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8761" y="67943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몬스터와 만나면 배틀 진입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332" y="1554301"/>
            <a:ext cx="703759" cy="70375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787335" y="1212303"/>
            <a:ext cx="68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몬스터 오브젝트와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충돌한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객체의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태그가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“Player”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이라면</a:t>
            </a:r>
            <a:endParaRPr lang="en-US" altLang="ko-KR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배틀 전환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오브젝트가 활성화되고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배틀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으로 로드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801072" y="2254380"/>
            <a:ext cx="7113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몬스터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마다 동일한 스크립트를 사용하여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Raycast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를 통해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“Wall”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태그가 감지되었을 때의 회전 각도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움직임의 스피드 등을 </a:t>
            </a:r>
            <a:r>
              <a:rPr lang="ko-KR" altLang="en-US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스크립터블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오브젝트로 관리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하여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각각 다른 값이 적용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35" y="1251769"/>
            <a:ext cx="371790" cy="36559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35" y="2274149"/>
            <a:ext cx="371790" cy="36559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62" y="3722404"/>
            <a:ext cx="5514624" cy="41495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2157262" y="3729302"/>
            <a:ext cx="335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길에서 만난 몬스터와 배틀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11"/>
          <a:srcRect l="63079" t="21578" r="10954" b="41761"/>
          <a:stretch/>
        </p:blipFill>
        <p:spPr>
          <a:xfrm>
            <a:off x="2138761" y="4325790"/>
            <a:ext cx="2337210" cy="185651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86" name="TextBox 85"/>
          <p:cNvSpPr txBox="1"/>
          <p:nvPr/>
        </p:nvSpPr>
        <p:spPr>
          <a:xfrm>
            <a:off x="5063469" y="4271076"/>
            <a:ext cx="6851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 배치된 몬스터는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이름과 넘버링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으로 이루어져 있으므로</a:t>
            </a:r>
            <a:endParaRPr lang="en-US" altLang="ko-KR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충돌 시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정규 표현식을 이용하여 이름만 추출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후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해당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이름을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key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로</a:t>
            </a:r>
            <a:endParaRPr lang="en-US" altLang="ko-KR" dirty="0">
              <a:solidFill>
                <a:srgbClr val="FFFF00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가지는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ko-KR" altLang="en-US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프리팹</a:t>
            </a:r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을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배틀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Scene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 배치</a:t>
            </a:r>
            <a:endParaRPr lang="en-US" altLang="ko-KR" dirty="0">
              <a:solidFill>
                <a:srgbClr val="FFFF00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70" y="4310542"/>
            <a:ext cx="371790" cy="365593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5078472" y="5390034"/>
            <a:ext cx="683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한번 싸운 몬스터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의 오브젝트 이름은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List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 넣어서 저장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후</a:t>
            </a:r>
            <a:b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배틀 후 돌아왔을 때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해당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List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 존재한다면 비활성화</a:t>
            </a:r>
            <a:endParaRPr lang="en-US" altLang="ko-KR" dirty="0">
              <a:solidFill>
                <a:srgbClr val="FFFF00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배틀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이 아닌 다른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으로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이동 시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List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초기화</a:t>
            </a:r>
            <a:endParaRPr lang="en-US" altLang="ko-KR" dirty="0">
              <a:solidFill>
                <a:srgbClr val="FFFF00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70" y="5429500"/>
            <a:ext cx="371790" cy="365593"/>
          </a:xfrm>
          <a:prstGeom prst="rect">
            <a:avLst/>
          </a:prstGeom>
        </p:spPr>
      </p:pic>
      <p:cxnSp>
        <p:nvCxnSpPr>
          <p:cNvPr id="91" name="직선 연결선 90"/>
          <p:cNvCxnSpPr>
            <a:cxnSpLocks/>
          </p:cNvCxnSpPr>
          <p:nvPr/>
        </p:nvCxnSpPr>
        <p:spPr>
          <a:xfrm>
            <a:off x="2130480" y="3527208"/>
            <a:ext cx="9784429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4B608B2-86A9-9B1C-088E-7EE92FBFCBC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/>
          <a:stretch/>
        </p:blipFill>
        <p:spPr>
          <a:xfrm>
            <a:off x="0" y="-35299"/>
            <a:ext cx="2093687" cy="6928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27E3A-3ED4-88B3-7D1D-B7142F1CAB41}"/>
              </a:ext>
            </a:extLst>
          </p:cNvPr>
          <p:cNvSpPr txBox="1"/>
          <p:nvPr/>
        </p:nvSpPr>
        <p:spPr>
          <a:xfrm>
            <a:off x="174367" y="351685"/>
            <a:ext cx="113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2432B-857D-3E4C-335A-062C4336EA52}"/>
              </a:ext>
            </a:extLst>
          </p:cNvPr>
          <p:cNvSpPr txBox="1"/>
          <p:nvPr/>
        </p:nvSpPr>
        <p:spPr>
          <a:xfrm>
            <a:off x="174367" y="1426903"/>
            <a:ext cx="12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시스템</a:t>
            </a:r>
          </a:p>
        </p:txBody>
      </p:sp>
      <p:pic>
        <p:nvPicPr>
          <p:cNvPr id="10" name="그림 9" descr="스크린샷, 노랑, 사각형이(가) 표시된 사진&#10;&#10;자동 생성된 설명">
            <a:extLst>
              <a:ext uri="{FF2B5EF4-FFF2-40B4-BE49-F238E27FC236}">
                <a16:creationId xmlns:a16="http://schemas.microsoft.com/office/drawing/2014/main" id="{008EF55E-2972-E00A-C86F-8B462E9539A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8" b="2212"/>
          <a:stretch/>
        </p:blipFill>
        <p:spPr>
          <a:xfrm>
            <a:off x="0" y="2210231"/>
            <a:ext cx="1828856" cy="535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730F-D3D8-810A-66D3-4DC14FE0D0EC}"/>
              </a:ext>
            </a:extLst>
          </p:cNvPr>
          <p:cNvSpPr txBox="1"/>
          <p:nvPr/>
        </p:nvSpPr>
        <p:spPr>
          <a:xfrm>
            <a:off x="175331" y="2846964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endParaRPr lang="ko-KR" altLang="en-US" sz="1400" dirty="0">
              <a:solidFill>
                <a:srgbClr val="7C450E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8BDD-3833-B72B-0144-38BB80066756}"/>
              </a:ext>
            </a:extLst>
          </p:cNvPr>
          <p:cNvSpPr txBox="1"/>
          <p:nvPr/>
        </p:nvSpPr>
        <p:spPr>
          <a:xfrm>
            <a:off x="226989" y="3346438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메뉴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F0D50-54FF-C892-7329-33FF5C437498}"/>
              </a:ext>
            </a:extLst>
          </p:cNvPr>
          <p:cNvSpPr txBox="1"/>
          <p:nvPr/>
        </p:nvSpPr>
        <p:spPr>
          <a:xfrm>
            <a:off x="204336" y="698353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7B6C3-EE4E-48C9-6979-C8691F0284E9}"/>
              </a:ext>
            </a:extLst>
          </p:cNvPr>
          <p:cNvSpPr txBox="1"/>
          <p:nvPr/>
        </p:nvSpPr>
        <p:spPr>
          <a:xfrm>
            <a:off x="174367" y="1800610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시스템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A63CB-8ADB-A0E0-729F-411433549065}"/>
              </a:ext>
            </a:extLst>
          </p:cNvPr>
          <p:cNvSpPr txBox="1"/>
          <p:nvPr/>
        </p:nvSpPr>
        <p:spPr>
          <a:xfrm>
            <a:off x="179527" y="2322261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배틀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7EB04F-5184-9B10-4C17-5DDF5BE95917}"/>
              </a:ext>
            </a:extLst>
          </p:cNvPr>
          <p:cNvSpPr txBox="1"/>
          <p:nvPr/>
        </p:nvSpPr>
        <p:spPr>
          <a:xfrm>
            <a:off x="181737" y="4466375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33E971-D6A1-89C5-80A6-E863DD68047D}"/>
              </a:ext>
            </a:extLst>
          </p:cNvPr>
          <p:cNvSpPr txBox="1"/>
          <p:nvPr/>
        </p:nvSpPr>
        <p:spPr>
          <a:xfrm>
            <a:off x="199058" y="4072253"/>
            <a:ext cx="189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53483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2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000AC5B-8BF6-693C-E165-9BE3A38CFF7C}"/>
              </a:ext>
            </a:extLst>
          </p:cNvPr>
          <p:cNvGrpSpPr/>
          <p:nvPr/>
        </p:nvGrpSpPr>
        <p:grpSpPr>
          <a:xfrm>
            <a:off x="14141" y="0"/>
            <a:ext cx="12188314" cy="6862620"/>
            <a:chOff x="762" y="-1"/>
            <a:chExt cx="12188314" cy="686262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DD60296-4274-AA3E-3754-EA7F2D35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0"/>
              <a:ext cx="6095238" cy="514285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8E37B54-960B-3CDB-C8E7-E94611240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38" y="-1"/>
              <a:ext cx="6095238" cy="514285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B1D5E78-B616-19A1-F8E8-FCCE73D7A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762" y="5142857"/>
              <a:ext cx="6095238" cy="171976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A08835F-2EB8-FA3E-BA45-302823E64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6089692" y="5142857"/>
              <a:ext cx="6095238" cy="1719762"/>
            </a:xfrm>
            <a:prstGeom prst="rect">
              <a:avLst/>
            </a:prstGeom>
          </p:spPr>
        </p:pic>
      </p:grp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695A9B2-28BE-DF15-7859-319484F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3738" y="6453668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2144059" y="644800"/>
            <a:ext cx="98185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58805" y="141470"/>
            <a:ext cx="25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배틀</a:t>
            </a:r>
            <a:r>
              <a:rPr lang="en-US" altLang="ko-KR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(2)</a:t>
            </a:r>
            <a:endParaRPr lang="ko-KR" altLang="en-US" dirty="0">
              <a:solidFill>
                <a:schemeClr val="bg1"/>
              </a:solidFill>
              <a:latin typeface="AsiaKYNSJG5-R" panose="02020600000000000000" pitchFamily="18" charset="-127"/>
              <a:ea typeface="AsiaKYNSJG5-R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87" y="64984"/>
            <a:ext cx="564652" cy="5223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59" y="672540"/>
            <a:ext cx="5514624" cy="414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4859" y="679438"/>
            <a:ext cx="421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배틀에서는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 총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가지 동작을 할 수 있다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32274" y="4612461"/>
            <a:ext cx="8432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배틀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에는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배틀 도중에 변경되는 몬스터의 상태나 플레이어의 상태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동작 상태 등을 담고있는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Battle Manager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가 존재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646012" y="5317171"/>
            <a:ext cx="88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배틀 중 할 수 있는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가지 동작인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공격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/ </a:t>
            </a:r>
            <a:r>
              <a:rPr lang="ko-KR" altLang="en-US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스폐셜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(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마법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) /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아이템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/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기타 별로 상태가 관리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되며</a:t>
            </a:r>
            <a:endParaRPr lang="en-US" altLang="ko-KR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콤보 게이지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도우미 </a:t>
            </a:r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키노피오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) /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캐릭터 정보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우측 하단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별로 상태가 관리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5" y="4651927"/>
            <a:ext cx="371790" cy="36559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5" y="5336940"/>
            <a:ext cx="371790" cy="36559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789" y="1248111"/>
            <a:ext cx="5694417" cy="3203729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9"/>
          <a:srcRect l="13452" t="46902" r="47937" b="17279"/>
          <a:stretch/>
        </p:blipFill>
        <p:spPr>
          <a:xfrm>
            <a:off x="8197488" y="1268089"/>
            <a:ext cx="3652275" cy="19062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rcRect l="63516" t="83230"/>
          <a:stretch/>
        </p:blipFill>
        <p:spPr>
          <a:xfrm>
            <a:off x="8239881" y="3505996"/>
            <a:ext cx="3609882" cy="933531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F14753-43CF-D0EA-6216-EEE8D7F4204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/>
          <a:stretch/>
        </p:blipFill>
        <p:spPr>
          <a:xfrm>
            <a:off x="0" y="-35299"/>
            <a:ext cx="2093687" cy="6928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E27ED-8D80-6B51-4273-D2C1CE8ACC37}"/>
              </a:ext>
            </a:extLst>
          </p:cNvPr>
          <p:cNvSpPr txBox="1"/>
          <p:nvPr/>
        </p:nvSpPr>
        <p:spPr>
          <a:xfrm>
            <a:off x="174367" y="351685"/>
            <a:ext cx="113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39ACA-B819-604E-DA67-DF4AD5261C42}"/>
              </a:ext>
            </a:extLst>
          </p:cNvPr>
          <p:cNvSpPr txBox="1"/>
          <p:nvPr/>
        </p:nvSpPr>
        <p:spPr>
          <a:xfrm>
            <a:off x="174367" y="1426903"/>
            <a:ext cx="12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시스템</a:t>
            </a:r>
          </a:p>
        </p:txBody>
      </p:sp>
      <p:pic>
        <p:nvPicPr>
          <p:cNvPr id="6" name="그림 5" descr="스크린샷, 노랑, 사각형이(가) 표시된 사진&#10;&#10;자동 생성된 설명">
            <a:extLst>
              <a:ext uri="{FF2B5EF4-FFF2-40B4-BE49-F238E27FC236}">
                <a16:creationId xmlns:a16="http://schemas.microsoft.com/office/drawing/2014/main" id="{D052A529-881B-5B2F-E71D-E07976BDDA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8" b="2212"/>
          <a:stretch/>
        </p:blipFill>
        <p:spPr>
          <a:xfrm>
            <a:off x="0" y="2210231"/>
            <a:ext cx="1828856" cy="535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B4508A-3C22-FFD8-7E60-55028F0939F3}"/>
              </a:ext>
            </a:extLst>
          </p:cNvPr>
          <p:cNvSpPr txBox="1"/>
          <p:nvPr/>
        </p:nvSpPr>
        <p:spPr>
          <a:xfrm>
            <a:off x="175331" y="2846964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endParaRPr lang="ko-KR" altLang="en-US" sz="1400" dirty="0">
              <a:solidFill>
                <a:srgbClr val="7C450E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9D673-AA80-C116-FE2F-11B3FA76A9B5}"/>
              </a:ext>
            </a:extLst>
          </p:cNvPr>
          <p:cNvSpPr txBox="1"/>
          <p:nvPr/>
        </p:nvSpPr>
        <p:spPr>
          <a:xfrm>
            <a:off x="226989" y="3346438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메뉴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1A3B3-5112-0903-ACAC-EDE191FC2CDB}"/>
              </a:ext>
            </a:extLst>
          </p:cNvPr>
          <p:cNvSpPr txBox="1"/>
          <p:nvPr/>
        </p:nvSpPr>
        <p:spPr>
          <a:xfrm>
            <a:off x="204336" y="698353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게임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304C58-180E-6735-A4D4-55D7CA726185}"/>
              </a:ext>
            </a:extLst>
          </p:cNvPr>
          <p:cNvSpPr txBox="1"/>
          <p:nvPr/>
        </p:nvSpPr>
        <p:spPr>
          <a:xfrm>
            <a:off x="174367" y="1800610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시스템 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261C76-6C4F-F195-11A3-19B3DECCB8CA}"/>
              </a:ext>
            </a:extLst>
          </p:cNvPr>
          <p:cNvSpPr txBox="1"/>
          <p:nvPr/>
        </p:nvSpPr>
        <p:spPr>
          <a:xfrm>
            <a:off x="179527" y="2322261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배틀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FDF7A-F9F2-8C89-04ED-21F6E81A9D90}"/>
              </a:ext>
            </a:extLst>
          </p:cNvPr>
          <p:cNvSpPr txBox="1"/>
          <p:nvPr/>
        </p:nvSpPr>
        <p:spPr>
          <a:xfrm>
            <a:off x="2658339" y="6135837"/>
            <a:ext cx="88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배틀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 필요한 오브젝트는 </a:t>
            </a:r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프리팹으로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저장되어 배틀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마다 배치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905961-B8BD-709B-9AA1-33FC4184AE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02" y="6155606"/>
            <a:ext cx="371790" cy="3655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066891D-0A48-9003-CF11-8E2688C6B713}"/>
              </a:ext>
            </a:extLst>
          </p:cNvPr>
          <p:cNvSpPr txBox="1"/>
          <p:nvPr/>
        </p:nvSpPr>
        <p:spPr>
          <a:xfrm>
            <a:off x="181737" y="4466375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개발 일정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8C3F84-4E3F-5EEA-58E8-EE5BE5AFA06D}"/>
              </a:ext>
            </a:extLst>
          </p:cNvPr>
          <p:cNvSpPr txBox="1"/>
          <p:nvPr/>
        </p:nvSpPr>
        <p:spPr>
          <a:xfrm>
            <a:off x="199058" y="4072253"/>
            <a:ext cx="189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10081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2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B1EA5FC-5ABD-8B0C-9A19-7C9E74EDC5A8}"/>
              </a:ext>
            </a:extLst>
          </p:cNvPr>
          <p:cNvGrpSpPr/>
          <p:nvPr/>
        </p:nvGrpSpPr>
        <p:grpSpPr>
          <a:xfrm>
            <a:off x="14141" y="0"/>
            <a:ext cx="12188314" cy="6862620"/>
            <a:chOff x="762" y="-1"/>
            <a:chExt cx="12188314" cy="686262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B62E9C3-F69C-D131-BCBF-7583C82F0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0"/>
              <a:ext cx="6095238" cy="514285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234F0E-8C5D-351B-C7A3-A29F4015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38" y="-1"/>
              <a:ext cx="6095238" cy="514285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9C55EB0-86B9-EF8C-3977-467CD3F13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762" y="5142857"/>
              <a:ext cx="6095238" cy="171976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703E7CD-5510-D249-2F79-18EDA1678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6089692" y="5142857"/>
              <a:ext cx="6095238" cy="1719762"/>
            </a:xfrm>
            <a:prstGeom prst="rect">
              <a:avLst/>
            </a:prstGeom>
          </p:spPr>
        </p:pic>
      </p:grp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695A9B2-28BE-DF15-7859-319484F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2285" y="6453668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2118194" y="644800"/>
            <a:ext cx="97218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32940" y="141470"/>
            <a:ext cx="25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배틀</a:t>
            </a:r>
            <a:r>
              <a:rPr lang="en-US" altLang="ko-KR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(3)</a:t>
            </a:r>
            <a:endParaRPr lang="ko-KR" altLang="en-US" dirty="0">
              <a:solidFill>
                <a:schemeClr val="bg1"/>
              </a:solidFill>
              <a:latin typeface="AsiaKYNSJG5-R" panose="02020600000000000000" pitchFamily="18" charset="-127"/>
              <a:ea typeface="AsiaKYNSJG5-R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22" y="64984"/>
            <a:ext cx="564652" cy="5223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94" y="672540"/>
            <a:ext cx="5514624" cy="414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8994" y="679438"/>
            <a:ext cx="457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슈퍼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마리오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RPG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에는 액션 커맨드가 존재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1993" y="4256964"/>
            <a:ext cx="236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몬스터에게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공격할 때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endParaRPr lang="ko-KR" altLang="en-US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575730" y="5756515"/>
            <a:ext cx="943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액션 커맨드는 사용자의 공격 혹은 몬스터의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공격 이후에 실행되는 </a:t>
            </a:r>
            <a:r>
              <a:rPr lang="ko-KR" altLang="en-US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코루틴에서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WaitForSeconds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를 통해 일정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scaled time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동안 공격 버튼 입력이 또다시 입력되는지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확인하는 방식으로 구현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94" y="4296430"/>
            <a:ext cx="371790" cy="36559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94" y="5776284"/>
            <a:ext cx="371790" cy="3655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4" t="20915" r="44990" b="41298"/>
          <a:stretch/>
        </p:blipFill>
        <p:spPr>
          <a:xfrm>
            <a:off x="3742295" y="1357787"/>
            <a:ext cx="2744186" cy="2597981"/>
          </a:xfrm>
          <a:prstGeom prst="rect">
            <a:avLst/>
          </a:prstGeom>
          <a:ln w="28575">
            <a:solidFill>
              <a:srgbClr val="FF6969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0" t="40502" r="54638" b="17993"/>
          <a:stretch/>
        </p:blipFill>
        <p:spPr>
          <a:xfrm>
            <a:off x="6998169" y="1350152"/>
            <a:ext cx="2700262" cy="2597980"/>
          </a:xfrm>
          <a:prstGeom prst="rect">
            <a:avLst/>
          </a:prstGeom>
          <a:ln w="28575">
            <a:solidFill>
              <a:srgbClr val="FF6969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5241436" y="4241706"/>
            <a:ext cx="52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아이콘 타이밍에 맞추어 공격 버튼을 누르거나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61993" y="4695855"/>
            <a:ext cx="236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몬스터가 공격할 때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endParaRPr lang="ko-KR" altLang="en-US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28126" y="4680597"/>
            <a:ext cx="52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아이콘 타이밍에 맞추어 공격 버튼을 누르면 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92" y="4658436"/>
            <a:ext cx="426620" cy="42662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6" y="4210805"/>
            <a:ext cx="426620" cy="42662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561991" y="5116886"/>
            <a:ext cx="774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몬스터에게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주는 대미지 증가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받는 대미지 감소 하는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액션 커맨드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가 존재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1F3F7-1A7F-58ED-9C6E-ED2244C407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/>
          <a:stretch/>
        </p:blipFill>
        <p:spPr>
          <a:xfrm>
            <a:off x="0" y="-35299"/>
            <a:ext cx="2093687" cy="6928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B15168-177E-213F-CA36-94091C21F55E}"/>
              </a:ext>
            </a:extLst>
          </p:cNvPr>
          <p:cNvSpPr txBox="1"/>
          <p:nvPr/>
        </p:nvSpPr>
        <p:spPr>
          <a:xfrm>
            <a:off x="174367" y="351685"/>
            <a:ext cx="113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44A34-96D5-2930-B5DC-C161E450B962}"/>
              </a:ext>
            </a:extLst>
          </p:cNvPr>
          <p:cNvSpPr txBox="1"/>
          <p:nvPr/>
        </p:nvSpPr>
        <p:spPr>
          <a:xfrm>
            <a:off x="174367" y="1426903"/>
            <a:ext cx="12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시스템</a:t>
            </a:r>
          </a:p>
        </p:txBody>
      </p:sp>
      <p:pic>
        <p:nvPicPr>
          <p:cNvPr id="13" name="그림 12" descr="스크린샷, 노랑, 사각형이(가) 표시된 사진&#10;&#10;자동 생성된 설명">
            <a:extLst>
              <a:ext uri="{FF2B5EF4-FFF2-40B4-BE49-F238E27FC236}">
                <a16:creationId xmlns:a16="http://schemas.microsoft.com/office/drawing/2014/main" id="{4288C2DB-E4EB-5697-24AD-3F6C053AF1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8" b="2212"/>
          <a:stretch/>
        </p:blipFill>
        <p:spPr>
          <a:xfrm>
            <a:off x="0" y="2210231"/>
            <a:ext cx="1828856" cy="5355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0A125A-C1CB-5E54-3877-C0B1A9579DB8}"/>
              </a:ext>
            </a:extLst>
          </p:cNvPr>
          <p:cNvSpPr txBox="1"/>
          <p:nvPr/>
        </p:nvSpPr>
        <p:spPr>
          <a:xfrm>
            <a:off x="175331" y="2846964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endParaRPr lang="ko-KR" altLang="en-US" sz="1400" dirty="0">
              <a:solidFill>
                <a:srgbClr val="7C450E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B57A7-219C-2687-C6FD-5F307E63727C}"/>
              </a:ext>
            </a:extLst>
          </p:cNvPr>
          <p:cNvSpPr txBox="1"/>
          <p:nvPr/>
        </p:nvSpPr>
        <p:spPr>
          <a:xfrm>
            <a:off x="226989" y="3346438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메뉴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6E748-4E1D-E94F-FD9E-C15EFC5FCBF4}"/>
              </a:ext>
            </a:extLst>
          </p:cNvPr>
          <p:cNvSpPr txBox="1"/>
          <p:nvPr/>
        </p:nvSpPr>
        <p:spPr>
          <a:xfrm>
            <a:off x="204336" y="698353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게임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4FE7E-C416-0644-6FBD-CFA6EF4C4C00}"/>
              </a:ext>
            </a:extLst>
          </p:cNvPr>
          <p:cNvSpPr txBox="1"/>
          <p:nvPr/>
        </p:nvSpPr>
        <p:spPr>
          <a:xfrm>
            <a:off x="174367" y="1800610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시스템 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D0FC5-8D53-7052-6889-FF73354D20FA}"/>
              </a:ext>
            </a:extLst>
          </p:cNvPr>
          <p:cNvSpPr txBox="1"/>
          <p:nvPr/>
        </p:nvSpPr>
        <p:spPr>
          <a:xfrm>
            <a:off x="179527" y="2322261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배틀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44BA77-7834-1AAB-59D6-834ACF24DB5F}"/>
              </a:ext>
            </a:extLst>
          </p:cNvPr>
          <p:cNvSpPr txBox="1"/>
          <p:nvPr/>
        </p:nvSpPr>
        <p:spPr>
          <a:xfrm>
            <a:off x="181737" y="4466375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개발 일정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E79C22-5162-D302-F094-74C090FA52EE}"/>
              </a:ext>
            </a:extLst>
          </p:cNvPr>
          <p:cNvSpPr txBox="1"/>
          <p:nvPr/>
        </p:nvSpPr>
        <p:spPr>
          <a:xfrm>
            <a:off x="199058" y="4072253"/>
            <a:ext cx="189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6449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25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FC5853-13B9-9005-D29D-758A8FEA4EA3}"/>
              </a:ext>
            </a:extLst>
          </p:cNvPr>
          <p:cNvGrpSpPr/>
          <p:nvPr/>
        </p:nvGrpSpPr>
        <p:grpSpPr>
          <a:xfrm>
            <a:off x="14141" y="0"/>
            <a:ext cx="12188314" cy="6862620"/>
            <a:chOff x="762" y="-1"/>
            <a:chExt cx="12188314" cy="686262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E859565-43EC-687B-3DBB-ACC86E9C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0"/>
              <a:ext cx="6095238" cy="514285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CFFA51E-8355-628C-FB3D-6999E5A02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38" y="-1"/>
              <a:ext cx="6095238" cy="514285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7FD632D-E0DF-BE78-59B5-BDAA23852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762" y="5142857"/>
              <a:ext cx="6095238" cy="171976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A2C0081-CCFA-9928-7CBC-76BCF0573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6089692" y="5142857"/>
              <a:ext cx="6095238" cy="1719762"/>
            </a:xfrm>
            <a:prstGeom prst="rect">
              <a:avLst/>
            </a:prstGeom>
          </p:spPr>
        </p:pic>
      </p:grp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695A9B2-28BE-DF15-7859-319484F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2285" y="6453668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2118194" y="644800"/>
            <a:ext cx="97218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32940" y="141470"/>
            <a:ext cx="25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배틀</a:t>
            </a:r>
            <a:r>
              <a:rPr lang="en-US" altLang="ko-KR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(4)</a:t>
            </a:r>
            <a:endParaRPr lang="ko-KR" altLang="en-US" dirty="0">
              <a:solidFill>
                <a:schemeClr val="bg1"/>
              </a:solidFill>
              <a:latin typeface="AsiaKYNSJG5-R" panose="02020600000000000000" pitchFamily="18" charset="-127"/>
              <a:ea typeface="AsiaKYNSJG5-R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22" y="64984"/>
            <a:ext cx="564652" cy="5223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94" y="672540"/>
            <a:ext cx="5514624" cy="414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8994" y="679438"/>
            <a:ext cx="457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도우미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!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키노피오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75730" y="4520500"/>
            <a:ext cx="927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액션 커맨드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를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성공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하면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게이지가 차고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100%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달성 시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키노피오를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소환하여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랜덤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하게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아이템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획득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75730" y="5306823"/>
            <a:ext cx="943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게이지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는 배틀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을 벗어나도 유지되어야 하기 때문에 </a:t>
            </a:r>
            <a:r>
              <a:rPr lang="en-US" altLang="ko-KR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GameManager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에서 관리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하며</a:t>
            </a:r>
            <a:endParaRPr lang="en-US" altLang="ko-KR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배틀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실행 시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현재 게이지 크기만큼 게이지 이미지의 </a:t>
            </a:r>
            <a:r>
              <a:rPr lang="en-US" altLang="ko-KR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fillAmount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를 조정하여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UI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표시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94" y="4531200"/>
            <a:ext cx="371790" cy="36559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53" y="5371961"/>
            <a:ext cx="371790" cy="3655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41F3F7-1A7F-58ED-9C6E-ED2244C407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/>
          <a:stretch/>
        </p:blipFill>
        <p:spPr>
          <a:xfrm>
            <a:off x="0" y="-35299"/>
            <a:ext cx="2093687" cy="6928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B15168-177E-213F-CA36-94091C21F55E}"/>
              </a:ext>
            </a:extLst>
          </p:cNvPr>
          <p:cNvSpPr txBox="1"/>
          <p:nvPr/>
        </p:nvSpPr>
        <p:spPr>
          <a:xfrm>
            <a:off x="174367" y="351685"/>
            <a:ext cx="113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44A34-96D5-2930-B5DC-C161E450B962}"/>
              </a:ext>
            </a:extLst>
          </p:cNvPr>
          <p:cNvSpPr txBox="1"/>
          <p:nvPr/>
        </p:nvSpPr>
        <p:spPr>
          <a:xfrm>
            <a:off x="174367" y="1426903"/>
            <a:ext cx="12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시스템</a:t>
            </a:r>
          </a:p>
        </p:txBody>
      </p:sp>
      <p:pic>
        <p:nvPicPr>
          <p:cNvPr id="13" name="그림 12" descr="스크린샷, 노랑, 사각형이(가) 표시된 사진&#10;&#10;자동 생성된 설명">
            <a:extLst>
              <a:ext uri="{FF2B5EF4-FFF2-40B4-BE49-F238E27FC236}">
                <a16:creationId xmlns:a16="http://schemas.microsoft.com/office/drawing/2014/main" id="{4288C2DB-E4EB-5697-24AD-3F6C053AF1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8" b="2212"/>
          <a:stretch/>
        </p:blipFill>
        <p:spPr>
          <a:xfrm>
            <a:off x="0" y="2210231"/>
            <a:ext cx="1828856" cy="5355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0A125A-C1CB-5E54-3877-C0B1A9579DB8}"/>
              </a:ext>
            </a:extLst>
          </p:cNvPr>
          <p:cNvSpPr txBox="1"/>
          <p:nvPr/>
        </p:nvSpPr>
        <p:spPr>
          <a:xfrm>
            <a:off x="175331" y="2846964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endParaRPr lang="ko-KR" altLang="en-US" sz="1400" dirty="0">
              <a:solidFill>
                <a:srgbClr val="7C450E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B57A7-219C-2687-C6FD-5F307E63727C}"/>
              </a:ext>
            </a:extLst>
          </p:cNvPr>
          <p:cNvSpPr txBox="1"/>
          <p:nvPr/>
        </p:nvSpPr>
        <p:spPr>
          <a:xfrm>
            <a:off x="226989" y="3346438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메뉴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6E748-4E1D-E94F-FD9E-C15EFC5FCBF4}"/>
              </a:ext>
            </a:extLst>
          </p:cNvPr>
          <p:cNvSpPr txBox="1"/>
          <p:nvPr/>
        </p:nvSpPr>
        <p:spPr>
          <a:xfrm>
            <a:off x="204336" y="698353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게임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4FE7E-C416-0644-6FBD-CFA6EF4C4C00}"/>
              </a:ext>
            </a:extLst>
          </p:cNvPr>
          <p:cNvSpPr txBox="1"/>
          <p:nvPr/>
        </p:nvSpPr>
        <p:spPr>
          <a:xfrm>
            <a:off x="174367" y="1800610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시스템 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D0FC5-8D53-7052-6889-FF73354D20FA}"/>
              </a:ext>
            </a:extLst>
          </p:cNvPr>
          <p:cNvSpPr txBox="1"/>
          <p:nvPr/>
        </p:nvSpPr>
        <p:spPr>
          <a:xfrm>
            <a:off x="179527" y="2322261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배틀</a:t>
            </a:r>
          </a:p>
        </p:txBody>
      </p:sp>
      <p:pic>
        <p:nvPicPr>
          <p:cNvPr id="24" name="그림 23" descr="그린, 스크린샷, 식물, 텍스트이(가) 표시된 사진&#10;&#10;자동 생성된 설명">
            <a:extLst>
              <a:ext uri="{FF2B5EF4-FFF2-40B4-BE49-F238E27FC236}">
                <a16:creationId xmlns:a16="http://schemas.microsoft.com/office/drawing/2014/main" id="{FEF754FE-16F2-D097-280D-588CE0987A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16" y="1339086"/>
            <a:ext cx="2381582" cy="248637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26" name="그림 25" descr="스크린샷, 그래픽, 그래픽 디자인, 그린이(가) 표시된 사진&#10;&#10;자동 생성된 설명">
            <a:extLst>
              <a:ext uri="{FF2B5EF4-FFF2-40B4-BE49-F238E27FC236}">
                <a16:creationId xmlns:a16="http://schemas.microsoft.com/office/drawing/2014/main" id="{FC81A6E5-D1B7-19F6-72EC-2662214071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73" y="1332236"/>
            <a:ext cx="2724784" cy="250082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28" name="그림 27" descr="만화 영화, 스크린샷, PC 게임, 장난감이(가) 표시된 사진&#10;&#10;자동 생성된 설명">
            <a:extLst>
              <a:ext uri="{FF2B5EF4-FFF2-40B4-BE49-F238E27FC236}">
                <a16:creationId xmlns:a16="http://schemas.microsoft.com/office/drawing/2014/main" id="{245885FB-62A2-8B13-CFE6-BE69373053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51" y="833962"/>
            <a:ext cx="2896248" cy="3078075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BA7E02A-2C84-4007-C78F-5E480B61A1F0}"/>
              </a:ext>
            </a:extLst>
          </p:cNvPr>
          <p:cNvSpPr txBox="1"/>
          <p:nvPr/>
        </p:nvSpPr>
        <p:spPr>
          <a:xfrm>
            <a:off x="181737" y="4466375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개발 일정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6358CD-BF08-BB12-BCF1-11CFC47E5484}"/>
              </a:ext>
            </a:extLst>
          </p:cNvPr>
          <p:cNvSpPr txBox="1"/>
          <p:nvPr/>
        </p:nvSpPr>
        <p:spPr>
          <a:xfrm>
            <a:off x="199058" y="4072253"/>
            <a:ext cx="189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46572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25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C16696-F524-634F-1389-0099531F22DD}"/>
              </a:ext>
            </a:extLst>
          </p:cNvPr>
          <p:cNvGrpSpPr/>
          <p:nvPr/>
        </p:nvGrpSpPr>
        <p:grpSpPr>
          <a:xfrm>
            <a:off x="14141" y="0"/>
            <a:ext cx="12188314" cy="6862620"/>
            <a:chOff x="762" y="-1"/>
            <a:chExt cx="12188314" cy="686262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E1755AB-90F3-047A-0B93-9757032F1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0"/>
              <a:ext cx="6095238" cy="514285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B6CD12A-62F1-27EA-08A3-9C66A8ED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38" y="-1"/>
              <a:ext cx="6095238" cy="5142857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9636969-C560-6E01-17D6-DEB6CC305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762" y="5142857"/>
              <a:ext cx="6095238" cy="171976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9E85F0B-AD30-ACD5-FF23-DC07D57A7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6089692" y="5142857"/>
              <a:ext cx="6095238" cy="1719762"/>
            </a:xfrm>
            <a:prstGeom prst="rect">
              <a:avLst/>
            </a:prstGeom>
          </p:spPr>
        </p:pic>
      </p:grp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695A9B2-28BE-DF15-7859-319484F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2285" y="6453668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2118194" y="644800"/>
            <a:ext cx="97218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32940" y="141470"/>
            <a:ext cx="25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레벨업</a:t>
            </a:r>
            <a:endParaRPr lang="ko-KR" altLang="en-US" dirty="0">
              <a:solidFill>
                <a:schemeClr val="bg1"/>
              </a:solidFill>
              <a:latin typeface="AsiaKYNSJG5-R" panose="02020600000000000000" pitchFamily="18" charset="-127"/>
              <a:ea typeface="AsiaKYNSJG5-R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3494" y="64984"/>
            <a:ext cx="553307" cy="5223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94" y="672540"/>
            <a:ext cx="5514624" cy="414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8994" y="679438"/>
            <a:ext cx="457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다함께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 춤추며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75730" y="4111121"/>
            <a:ext cx="927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GamaManager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에는 캐릭터마다의 </a:t>
            </a:r>
            <a:r>
              <a:rPr lang="ko-KR" altLang="en-US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스탯이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담긴 구조체 배열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을 관리하는데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여기서의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현재 경험치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와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다음 레벨을 달성하기 까지의 경험치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를 전투 종료 후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비교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하여</a:t>
            </a:r>
            <a:endParaRPr lang="en-US" altLang="ko-KR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레벨업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을 로드 여부를 결정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575730" y="5111077"/>
            <a:ext cx="943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레벨업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이 활성화되면 현재 경험치와 다음 레벨까지의 경험치를 비교하여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레벨업에 해당되는 캐릭터는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Queue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 </a:t>
            </a:r>
            <a:r>
              <a:rPr lang="en-US" altLang="ko-KR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Enqueue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한 뒤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하나씩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Dequeue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하여 </a:t>
            </a:r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레벨업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을 반복하도록 구현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25" y="4148655"/>
            <a:ext cx="371790" cy="36559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53" y="5176215"/>
            <a:ext cx="371790" cy="3655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41F3F7-1A7F-58ED-9C6E-ED2244C407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/>
          <a:stretch/>
        </p:blipFill>
        <p:spPr>
          <a:xfrm>
            <a:off x="0" y="-35299"/>
            <a:ext cx="2093687" cy="6928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B15168-177E-213F-CA36-94091C21F55E}"/>
              </a:ext>
            </a:extLst>
          </p:cNvPr>
          <p:cNvSpPr txBox="1"/>
          <p:nvPr/>
        </p:nvSpPr>
        <p:spPr>
          <a:xfrm>
            <a:off x="174367" y="351685"/>
            <a:ext cx="113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44A34-96D5-2930-B5DC-C161E450B962}"/>
              </a:ext>
            </a:extLst>
          </p:cNvPr>
          <p:cNvSpPr txBox="1"/>
          <p:nvPr/>
        </p:nvSpPr>
        <p:spPr>
          <a:xfrm>
            <a:off x="174367" y="1426903"/>
            <a:ext cx="12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시스템</a:t>
            </a:r>
          </a:p>
        </p:txBody>
      </p:sp>
      <p:pic>
        <p:nvPicPr>
          <p:cNvPr id="13" name="그림 12" descr="스크린샷, 노랑, 사각형이(가) 표시된 사진&#10;&#10;자동 생성된 설명">
            <a:extLst>
              <a:ext uri="{FF2B5EF4-FFF2-40B4-BE49-F238E27FC236}">
                <a16:creationId xmlns:a16="http://schemas.microsoft.com/office/drawing/2014/main" id="{4288C2DB-E4EB-5697-24AD-3F6C053AF1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8" b="2212"/>
          <a:stretch/>
        </p:blipFill>
        <p:spPr>
          <a:xfrm>
            <a:off x="0" y="2715030"/>
            <a:ext cx="1828856" cy="535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EB57A7-219C-2687-C6FD-5F307E63727C}"/>
              </a:ext>
            </a:extLst>
          </p:cNvPr>
          <p:cNvSpPr txBox="1"/>
          <p:nvPr/>
        </p:nvSpPr>
        <p:spPr>
          <a:xfrm>
            <a:off x="226989" y="3346438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메뉴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6E748-4E1D-E94F-FD9E-C15EFC5FCBF4}"/>
              </a:ext>
            </a:extLst>
          </p:cNvPr>
          <p:cNvSpPr txBox="1"/>
          <p:nvPr/>
        </p:nvSpPr>
        <p:spPr>
          <a:xfrm>
            <a:off x="204336" y="698353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게임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4FE7E-C416-0644-6FBD-CFA6EF4C4C00}"/>
              </a:ext>
            </a:extLst>
          </p:cNvPr>
          <p:cNvSpPr txBox="1"/>
          <p:nvPr/>
        </p:nvSpPr>
        <p:spPr>
          <a:xfrm>
            <a:off x="174367" y="1800610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시스템 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D0FC5-8D53-7052-6889-FF73354D20FA}"/>
              </a:ext>
            </a:extLst>
          </p:cNvPr>
          <p:cNvSpPr txBox="1"/>
          <p:nvPr/>
        </p:nvSpPr>
        <p:spPr>
          <a:xfrm>
            <a:off x="179527" y="2322261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배틀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A125A-C1CB-5E54-3877-C0B1A9579DB8}"/>
              </a:ext>
            </a:extLst>
          </p:cNvPr>
          <p:cNvSpPr txBox="1"/>
          <p:nvPr/>
        </p:nvSpPr>
        <p:spPr>
          <a:xfrm>
            <a:off x="175331" y="2846964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pic>
        <p:nvPicPr>
          <p:cNvPr id="4" name="그림 3" descr="만화 영화, 장난감, 스크린샷, 크리스마스이(가) 표시된 사진&#10;&#10;자동 생성된 설명">
            <a:extLst>
              <a:ext uri="{FF2B5EF4-FFF2-40B4-BE49-F238E27FC236}">
                <a16:creationId xmlns:a16="http://schemas.microsoft.com/office/drawing/2014/main" id="{7634E0F2-68A2-01A0-1A2F-1A9B8FDC8E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27" y="1365365"/>
            <a:ext cx="4601679" cy="2579345"/>
          </a:xfrm>
          <a:prstGeom prst="rect">
            <a:avLst/>
          </a:prstGeom>
          <a:ln w="38100">
            <a:solidFill>
              <a:srgbClr val="FF4BFF"/>
            </a:solidFill>
          </a:ln>
        </p:spPr>
      </p:pic>
      <p:pic>
        <p:nvPicPr>
          <p:cNvPr id="33" name="그림 32" descr="만화 영화, 스크린샷, 크리스마스이(가) 표시된 사진&#10;&#10;자동 생성된 설명">
            <a:extLst>
              <a:ext uri="{FF2B5EF4-FFF2-40B4-BE49-F238E27FC236}">
                <a16:creationId xmlns:a16="http://schemas.microsoft.com/office/drawing/2014/main" id="{003AE090-5417-6CEE-F7E7-9226B32C8E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94" y="1323935"/>
            <a:ext cx="4658854" cy="2615609"/>
          </a:xfrm>
          <a:prstGeom prst="rect">
            <a:avLst/>
          </a:prstGeom>
          <a:ln w="38100">
            <a:solidFill>
              <a:srgbClr val="FF4BFF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C88657C-63BE-3CE3-2960-805AC980BFB3}"/>
              </a:ext>
            </a:extLst>
          </p:cNvPr>
          <p:cNvSpPr txBox="1"/>
          <p:nvPr/>
        </p:nvSpPr>
        <p:spPr>
          <a:xfrm>
            <a:off x="2575730" y="5954596"/>
            <a:ext cx="943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LevelUpManager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에서는 현재 레벨업을 하고 있는 캐릭터의 정보를 담고 있어서</a:t>
            </a:r>
            <a:endParaRPr lang="en-US" altLang="ko-KR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조명 위치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애니메이션 등을 이에 맞게 설정할 수 있도록 구현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9B2B324-A05B-85B7-AD8F-878C0279A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53" y="6019734"/>
            <a:ext cx="371790" cy="36559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3DFFB1E-D799-5F85-0AA5-1A9E1A0BBF51}"/>
              </a:ext>
            </a:extLst>
          </p:cNvPr>
          <p:cNvSpPr txBox="1"/>
          <p:nvPr/>
        </p:nvSpPr>
        <p:spPr>
          <a:xfrm>
            <a:off x="181737" y="4466375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개발 일정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782DB6-C7EE-23C9-56BE-D0B3247A09CB}"/>
              </a:ext>
            </a:extLst>
          </p:cNvPr>
          <p:cNvSpPr txBox="1"/>
          <p:nvPr/>
        </p:nvSpPr>
        <p:spPr>
          <a:xfrm>
            <a:off x="199058" y="4072253"/>
            <a:ext cx="189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94199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325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C16696-F524-634F-1389-0099531F22DD}"/>
              </a:ext>
            </a:extLst>
          </p:cNvPr>
          <p:cNvGrpSpPr/>
          <p:nvPr/>
        </p:nvGrpSpPr>
        <p:grpSpPr>
          <a:xfrm>
            <a:off x="14141" y="0"/>
            <a:ext cx="12188314" cy="6862620"/>
            <a:chOff x="762" y="-1"/>
            <a:chExt cx="12188314" cy="686262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E1755AB-90F3-047A-0B93-9757032F1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" y="0"/>
              <a:ext cx="6095238" cy="514285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B6CD12A-62F1-27EA-08A3-9C66A8ED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838" y="-1"/>
              <a:ext cx="6095238" cy="5142857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9636969-C560-6E01-17D6-DEB6CC305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762" y="5142857"/>
              <a:ext cx="6095238" cy="171976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9E85F0B-AD30-ACD5-FF23-DC07D57A7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60"/>
            <a:stretch/>
          </p:blipFill>
          <p:spPr>
            <a:xfrm>
              <a:off x="6089692" y="5142857"/>
              <a:ext cx="6095238" cy="1719762"/>
            </a:xfrm>
            <a:prstGeom prst="rect">
              <a:avLst/>
            </a:prstGeom>
          </p:spPr>
        </p:pic>
      </p:grp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695A9B2-28BE-DF15-7859-319484F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2285" y="6453668"/>
            <a:ext cx="2743200" cy="365125"/>
          </a:xfrm>
        </p:spPr>
        <p:txBody>
          <a:bodyPr/>
          <a:lstStyle/>
          <a:p>
            <a:fld id="{8F878310-3501-4C74-A088-ADC2C5027C77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2118194" y="644800"/>
            <a:ext cx="97218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32940" y="141470"/>
            <a:ext cx="25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메뉴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9810" y="64984"/>
            <a:ext cx="540675" cy="5223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94" y="672540"/>
            <a:ext cx="5514624" cy="414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8994" y="679438"/>
            <a:ext cx="61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메뉴에서 상태와 소지품을 확인하고 무기를 장착하자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1F3F7-1A7F-58ED-9C6E-ED2244C407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/>
          <a:stretch/>
        </p:blipFill>
        <p:spPr>
          <a:xfrm>
            <a:off x="0" y="-35299"/>
            <a:ext cx="2093687" cy="6928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B15168-177E-213F-CA36-94091C21F55E}"/>
              </a:ext>
            </a:extLst>
          </p:cNvPr>
          <p:cNvSpPr txBox="1"/>
          <p:nvPr/>
        </p:nvSpPr>
        <p:spPr>
          <a:xfrm>
            <a:off x="174367" y="351685"/>
            <a:ext cx="113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44A34-96D5-2930-B5DC-C161E450B962}"/>
              </a:ext>
            </a:extLst>
          </p:cNvPr>
          <p:cNvSpPr txBox="1"/>
          <p:nvPr/>
        </p:nvSpPr>
        <p:spPr>
          <a:xfrm>
            <a:off x="174367" y="1426903"/>
            <a:ext cx="122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게임 시스템</a:t>
            </a:r>
          </a:p>
        </p:txBody>
      </p:sp>
      <p:pic>
        <p:nvPicPr>
          <p:cNvPr id="13" name="그림 12" descr="스크린샷, 노랑, 사각형이(가) 표시된 사진&#10;&#10;자동 생성된 설명">
            <a:extLst>
              <a:ext uri="{FF2B5EF4-FFF2-40B4-BE49-F238E27FC236}">
                <a16:creationId xmlns:a16="http://schemas.microsoft.com/office/drawing/2014/main" id="{4288C2DB-E4EB-5697-24AD-3F6C053AF1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8" b="2212"/>
          <a:stretch/>
        </p:blipFill>
        <p:spPr>
          <a:xfrm>
            <a:off x="0" y="3241464"/>
            <a:ext cx="1828856" cy="535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EB57A7-219C-2687-C6FD-5F307E63727C}"/>
              </a:ext>
            </a:extLst>
          </p:cNvPr>
          <p:cNvSpPr txBox="1"/>
          <p:nvPr/>
        </p:nvSpPr>
        <p:spPr>
          <a:xfrm>
            <a:off x="226989" y="3346438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iaKYNSJG4-R" panose="02020600000000000000" pitchFamily="18" charset="-127"/>
                <a:ea typeface="AsiaKYNSJG4-R" panose="02020600000000000000" pitchFamily="18" charset="-127"/>
              </a:rPr>
              <a:t>메뉴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76E748-4E1D-E94F-FD9E-C15EFC5FCBF4}"/>
              </a:ext>
            </a:extLst>
          </p:cNvPr>
          <p:cNvSpPr txBox="1"/>
          <p:nvPr/>
        </p:nvSpPr>
        <p:spPr>
          <a:xfrm>
            <a:off x="204336" y="698353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게임 소개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4FE7E-C416-0644-6FBD-CFA6EF4C4C00}"/>
              </a:ext>
            </a:extLst>
          </p:cNvPr>
          <p:cNvSpPr txBox="1"/>
          <p:nvPr/>
        </p:nvSpPr>
        <p:spPr>
          <a:xfrm>
            <a:off x="174367" y="1800610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시스템 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D0FC5-8D53-7052-6889-FF73354D20FA}"/>
              </a:ext>
            </a:extLst>
          </p:cNvPr>
          <p:cNvSpPr txBox="1"/>
          <p:nvPr/>
        </p:nvSpPr>
        <p:spPr>
          <a:xfrm>
            <a:off x="179527" y="2322261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배틀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A125A-C1CB-5E54-3877-C0B1A9579DB8}"/>
              </a:ext>
            </a:extLst>
          </p:cNvPr>
          <p:cNvSpPr txBox="1"/>
          <p:nvPr/>
        </p:nvSpPr>
        <p:spPr>
          <a:xfrm>
            <a:off x="175331" y="2846964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레벨업</a:t>
            </a:r>
            <a:endParaRPr lang="ko-KR" altLang="en-US" sz="1400" dirty="0">
              <a:solidFill>
                <a:srgbClr val="7C450E"/>
              </a:solidFill>
              <a:latin typeface="AsiaKYNSJG4-R" panose="02020600000000000000" pitchFamily="18" charset="-127"/>
              <a:ea typeface="AsiaKYNSJG4-R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88657C-63BE-3CE3-2960-805AC980BFB3}"/>
              </a:ext>
            </a:extLst>
          </p:cNvPr>
          <p:cNvSpPr txBox="1"/>
          <p:nvPr/>
        </p:nvSpPr>
        <p:spPr>
          <a:xfrm>
            <a:off x="2548824" y="5825518"/>
            <a:ext cx="964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메뉴창은 </a:t>
            </a:r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프리팹으로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제작하여 배틀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을 제외한 모든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Scene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에 존재하며</a:t>
            </a:r>
            <a:endParaRPr lang="en-US" altLang="ko-KR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메뉴창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페이지 상태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를 </a:t>
            </a:r>
            <a:r>
              <a:rPr lang="ko-KR" altLang="en-US" dirty="0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관리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하는 </a:t>
            </a:r>
            <a:r>
              <a:rPr lang="en-US" altLang="ko-KR" dirty="0" err="1">
                <a:solidFill>
                  <a:srgbClr val="FFFF00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MenuManager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와</a:t>
            </a:r>
            <a:endParaRPr lang="en-US" altLang="ko-KR" dirty="0">
              <a:solidFill>
                <a:schemeClr val="bg1"/>
              </a:solidFill>
              <a:latin typeface="AsiaKSNM-M" panose="02020600000000000000" pitchFamily="18" charset="-127"/>
              <a:ea typeface="AsiaKSNM-M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각 메뉴인 편성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장비 </a:t>
            </a:r>
            <a:r>
              <a:rPr lang="en-US" altLang="ko-KR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소지품 스크립트 그리고 </a:t>
            </a:r>
            <a:r>
              <a:rPr lang="ko-KR" altLang="en-US" dirty="0" err="1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메뉴창</a:t>
            </a:r>
            <a:r>
              <a:rPr lang="ko-KR" altLang="en-US" dirty="0">
                <a:solidFill>
                  <a:schemeClr val="bg1"/>
                </a:solidFill>
                <a:latin typeface="AsiaKSNM-M" panose="02020600000000000000" pitchFamily="18" charset="-127"/>
                <a:ea typeface="AsiaKSNM-M" panose="02020600000000000000" pitchFamily="18" charset="-127"/>
              </a:rPr>
              <a:t> 활성화 여부를 결정하는 스크립트로 구성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9B2B324-A05B-85B7-AD8F-878C0279A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52" y="5877827"/>
            <a:ext cx="371790" cy="365593"/>
          </a:xfrm>
          <a:prstGeom prst="rect">
            <a:avLst/>
          </a:prstGeom>
        </p:spPr>
      </p:pic>
      <p:pic>
        <p:nvPicPr>
          <p:cNvPr id="5" name="그림 4" descr="텍스트, 스크린샷, 그래픽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408D8FC-3ABF-4FA5-0A54-35A47BE036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043" y="1202616"/>
            <a:ext cx="3803912" cy="2139244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9FD015-0456-0A24-F890-74B366E7DA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708" y="1206267"/>
            <a:ext cx="3803912" cy="2135593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85B9FB-748A-04C1-41BA-86D1EF6BE8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8044" y="3521723"/>
            <a:ext cx="3796610" cy="2139244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E05898-E7BF-AA35-E365-589D9853A1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2708" y="3540169"/>
            <a:ext cx="3790143" cy="2139244"/>
          </a:xfrm>
          <a:prstGeom prst="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3404ED-3B9D-C8D1-D219-5789F421F8E3}"/>
              </a:ext>
            </a:extLst>
          </p:cNvPr>
          <p:cNvSpPr txBox="1"/>
          <p:nvPr/>
        </p:nvSpPr>
        <p:spPr>
          <a:xfrm>
            <a:off x="181737" y="4466375"/>
            <a:ext cx="189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C450E"/>
                </a:solidFill>
                <a:latin typeface="AsiaKYNSJG4-R" panose="02020600000000000000" pitchFamily="18" charset="-127"/>
                <a:ea typeface="AsiaKYNSJG4-R" panose="02020600000000000000" pitchFamily="18" charset="-127"/>
              </a:rPr>
              <a:t>개발 일정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470B85-8196-688F-9566-B730B961D433}"/>
              </a:ext>
            </a:extLst>
          </p:cNvPr>
          <p:cNvSpPr txBox="1"/>
          <p:nvPr/>
        </p:nvSpPr>
        <p:spPr>
          <a:xfrm>
            <a:off x="199058" y="4072253"/>
            <a:ext cx="189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/>
                </a:solidFill>
                <a:latin typeface="AsiaKYNSJG5-R" panose="02020600000000000000" pitchFamily="18" charset="-127"/>
                <a:ea typeface="AsiaKYNSJG5-R" panose="02020600000000000000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42647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812</Words>
  <Application>Microsoft Office PowerPoint</Application>
  <PresentationFormat>와이드스크린</PresentationFormat>
  <Paragraphs>190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AsiaKYNSJG5-R</vt:lpstr>
      <vt:lpstr>AsiaKYNSJG4-R</vt:lpstr>
      <vt:lpstr>Arial</vt:lpstr>
      <vt:lpstr>AsiaKSNM-M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오가을</dc:creator>
  <cp:lastModifiedBy>오가을</cp:lastModifiedBy>
  <cp:revision>483</cp:revision>
  <dcterms:created xsi:type="dcterms:W3CDTF">2024-05-19T04:42:44Z</dcterms:created>
  <dcterms:modified xsi:type="dcterms:W3CDTF">2024-06-10T17:46:58Z</dcterms:modified>
</cp:coreProperties>
</file>